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57" r:id="rId3"/>
    <p:sldId id="280" r:id="rId4"/>
    <p:sldId id="259" r:id="rId5"/>
    <p:sldId id="260" r:id="rId6"/>
    <p:sldId id="268" r:id="rId7"/>
    <p:sldId id="261" r:id="rId8"/>
    <p:sldId id="266" r:id="rId9"/>
    <p:sldId id="262" r:id="rId10"/>
    <p:sldId id="263" r:id="rId11"/>
    <p:sldId id="267" r:id="rId12"/>
    <p:sldId id="264" r:id="rId13"/>
    <p:sldId id="265" r:id="rId14"/>
    <p:sldId id="279" r:id="rId15"/>
    <p:sldId id="271" r:id="rId16"/>
    <p:sldId id="270" r:id="rId17"/>
    <p:sldId id="27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8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ry Fehr" userId="06d1e713-7780-40ab-a7c1-6f858010b367" providerId="ADAL" clId="{CA02E893-AC7F-497D-BB62-7FCBC41F8B0F}"/>
    <pc:docChg chg="modSld">
      <pc:chgData name="Garry Fehr" userId="06d1e713-7780-40ab-a7c1-6f858010b367" providerId="ADAL" clId="{CA02E893-AC7F-497D-BB62-7FCBC41F8B0F}" dt="2025-05-13T03:46:39.048" v="119" actId="20577"/>
      <pc:docMkLst>
        <pc:docMk/>
      </pc:docMkLst>
      <pc:sldChg chg="modSp mod">
        <pc:chgData name="Garry Fehr" userId="06d1e713-7780-40ab-a7c1-6f858010b367" providerId="ADAL" clId="{CA02E893-AC7F-497D-BB62-7FCBC41F8B0F}" dt="2025-05-13T03:42:46.139" v="16" actId="20577"/>
        <pc:sldMkLst>
          <pc:docMk/>
          <pc:sldMk cId="1429933661" sldId="256"/>
        </pc:sldMkLst>
        <pc:spChg chg="mod">
          <ac:chgData name="Garry Fehr" userId="06d1e713-7780-40ab-a7c1-6f858010b367" providerId="ADAL" clId="{CA02E893-AC7F-497D-BB62-7FCBC41F8B0F}" dt="2025-05-13T03:42:46.139" v="16" actId="20577"/>
          <ac:spMkLst>
            <pc:docMk/>
            <pc:sldMk cId="1429933661" sldId="256"/>
            <ac:spMk id="3" creationId="{00000000-0000-0000-0000-000000000000}"/>
          </ac:spMkLst>
        </pc:spChg>
      </pc:sldChg>
      <pc:sldChg chg="modSp mod">
        <pc:chgData name="Garry Fehr" userId="06d1e713-7780-40ab-a7c1-6f858010b367" providerId="ADAL" clId="{CA02E893-AC7F-497D-BB62-7FCBC41F8B0F}" dt="2025-05-13T03:45:19.535" v="114" actId="20577"/>
        <pc:sldMkLst>
          <pc:docMk/>
          <pc:sldMk cId="2049214816" sldId="263"/>
        </pc:sldMkLst>
        <pc:spChg chg="mod">
          <ac:chgData name="Garry Fehr" userId="06d1e713-7780-40ab-a7c1-6f858010b367" providerId="ADAL" clId="{CA02E893-AC7F-497D-BB62-7FCBC41F8B0F}" dt="2025-05-13T03:45:19.535" v="114" actId="20577"/>
          <ac:spMkLst>
            <pc:docMk/>
            <pc:sldMk cId="2049214816" sldId="263"/>
            <ac:spMk id="2" creationId="{00000000-0000-0000-0000-000000000000}"/>
          </ac:spMkLst>
        </pc:spChg>
      </pc:sldChg>
      <pc:sldChg chg="modSp mod">
        <pc:chgData name="Garry Fehr" userId="06d1e713-7780-40ab-a7c1-6f858010b367" providerId="ADAL" clId="{CA02E893-AC7F-497D-BB62-7FCBC41F8B0F}" dt="2025-05-13T03:45:58.947" v="118" actId="20577"/>
        <pc:sldMkLst>
          <pc:docMk/>
          <pc:sldMk cId="515383791" sldId="265"/>
        </pc:sldMkLst>
        <pc:spChg chg="mod">
          <ac:chgData name="Garry Fehr" userId="06d1e713-7780-40ab-a7c1-6f858010b367" providerId="ADAL" clId="{CA02E893-AC7F-497D-BB62-7FCBC41F8B0F}" dt="2025-05-13T03:45:58.947" v="118" actId="20577"/>
          <ac:spMkLst>
            <pc:docMk/>
            <pc:sldMk cId="515383791" sldId="265"/>
            <ac:spMk id="2" creationId="{00000000-0000-0000-0000-000000000000}"/>
          </ac:spMkLst>
        </pc:spChg>
      </pc:sldChg>
      <pc:sldChg chg="modSp mod">
        <pc:chgData name="Garry Fehr" userId="06d1e713-7780-40ab-a7c1-6f858010b367" providerId="ADAL" clId="{CA02E893-AC7F-497D-BB62-7FCBC41F8B0F}" dt="2025-05-13T03:44:08.987" v="17" actId="20577"/>
        <pc:sldMkLst>
          <pc:docMk/>
          <pc:sldMk cId="2119971643" sldId="266"/>
        </pc:sldMkLst>
        <pc:spChg chg="mod">
          <ac:chgData name="Garry Fehr" userId="06d1e713-7780-40ab-a7c1-6f858010b367" providerId="ADAL" clId="{CA02E893-AC7F-497D-BB62-7FCBC41F8B0F}" dt="2025-05-13T03:44:08.987" v="17" actId="20577"/>
          <ac:spMkLst>
            <pc:docMk/>
            <pc:sldMk cId="2119971643" sldId="266"/>
            <ac:spMk id="2" creationId="{00000000-0000-0000-0000-000000000000}"/>
          </ac:spMkLst>
        </pc:spChg>
      </pc:sldChg>
      <pc:sldChg chg="modSp mod">
        <pc:chgData name="Garry Fehr" userId="06d1e713-7780-40ab-a7c1-6f858010b367" providerId="ADAL" clId="{CA02E893-AC7F-497D-BB62-7FCBC41F8B0F}" dt="2025-05-13T03:46:39.048" v="119" actId="20577"/>
        <pc:sldMkLst>
          <pc:docMk/>
          <pc:sldMk cId="442302049" sldId="270"/>
        </pc:sldMkLst>
        <pc:spChg chg="mod">
          <ac:chgData name="Garry Fehr" userId="06d1e713-7780-40ab-a7c1-6f858010b367" providerId="ADAL" clId="{CA02E893-AC7F-497D-BB62-7FCBC41F8B0F}" dt="2025-05-13T03:46:39.048" v="119" actId="20577"/>
          <ac:spMkLst>
            <pc:docMk/>
            <pc:sldMk cId="442302049" sldId="270"/>
            <ac:spMk id="2" creationId="{00000000-0000-0000-0000-000000000000}"/>
          </ac:spMkLst>
        </pc:spChg>
      </pc:sldChg>
    </pc:docChg>
  </pc:docChgLst>
  <pc:docChgLst>
    <pc:chgData name="Garry Fehr" userId="06d1e713-7780-40ab-a7c1-6f858010b367" providerId="ADAL" clId="{B7EE48F8-8E4F-49B5-8801-E273FB6B6D8D}"/>
    <pc:docChg chg="modSld">
      <pc:chgData name="Garry Fehr" userId="06d1e713-7780-40ab-a7c1-6f858010b367" providerId="ADAL" clId="{B7EE48F8-8E4F-49B5-8801-E273FB6B6D8D}" dt="2023-06-19T05:25:07.089" v="47" actId="20577"/>
      <pc:docMkLst>
        <pc:docMk/>
      </pc:docMkLst>
      <pc:sldChg chg="modSp mod">
        <pc:chgData name="Garry Fehr" userId="06d1e713-7780-40ab-a7c1-6f858010b367" providerId="ADAL" clId="{B7EE48F8-8E4F-49B5-8801-E273FB6B6D8D}" dt="2023-06-19T05:19:49.094" v="14" actId="20577"/>
        <pc:sldMkLst>
          <pc:docMk/>
          <pc:sldMk cId="1429933661" sldId="256"/>
        </pc:sldMkLst>
      </pc:sldChg>
      <pc:sldChg chg="modSp mod">
        <pc:chgData name="Garry Fehr" userId="06d1e713-7780-40ab-a7c1-6f858010b367" providerId="ADAL" clId="{B7EE48F8-8E4F-49B5-8801-E273FB6B6D8D}" dt="2023-06-19T05:25:07.089" v="47" actId="20577"/>
        <pc:sldMkLst>
          <pc:docMk/>
          <pc:sldMk cId="268876281" sldId="269"/>
        </pc:sldMkLst>
      </pc:sldChg>
      <pc:sldChg chg="modSp mod">
        <pc:chgData name="Garry Fehr" userId="06d1e713-7780-40ab-a7c1-6f858010b367" providerId="ADAL" clId="{B7EE48F8-8E4F-49B5-8801-E273FB6B6D8D}" dt="2023-06-19T05:24:44.650" v="34" actId="20577"/>
        <pc:sldMkLst>
          <pc:docMk/>
          <pc:sldMk cId="442302049" sldId="270"/>
        </pc:sldMkLst>
      </pc:sldChg>
      <pc:sldChg chg="modSp mod">
        <pc:chgData name="Garry Fehr" userId="06d1e713-7780-40ab-a7c1-6f858010b367" providerId="ADAL" clId="{B7EE48F8-8E4F-49B5-8801-E273FB6B6D8D}" dt="2023-06-19T05:23:40.688" v="16" actId="20577"/>
        <pc:sldMkLst>
          <pc:docMk/>
          <pc:sldMk cId="2819651653" sldId="279"/>
        </pc:sldMkLst>
      </pc:sldChg>
    </pc:docChg>
  </pc:docChgLst>
  <pc:docChgLst>
    <pc:chgData name="Garry Fehr" userId="06d1e713-7780-40ab-a7c1-6f858010b367" providerId="ADAL" clId="{73E2A300-9906-4993-AD59-16DC661AF934}"/>
    <pc:docChg chg="custSel delSld modSld">
      <pc:chgData name="Garry Fehr" userId="06d1e713-7780-40ab-a7c1-6f858010b367" providerId="ADAL" clId="{73E2A300-9906-4993-AD59-16DC661AF934}" dt="2024-06-14T18:37:19.079" v="416" actId="20577"/>
      <pc:docMkLst>
        <pc:docMk/>
      </pc:docMkLst>
      <pc:sldChg chg="modSp mod">
        <pc:chgData name="Garry Fehr" userId="06d1e713-7780-40ab-a7c1-6f858010b367" providerId="ADAL" clId="{73E2A300-9906-4993-AD59-16DC661AF934}" dt="2024-06-13T20:28:38.009" v="2" actId="20577"/>
        <pc:sldMkLst>
          <pc:docMk/>
          <pc:sldMk cId="1429933661" sldId="256"/>
        </pc:sldMkLst>
      </pc:sldChg>
      <pc:sldChg chg="modSp mod">
        <pc:chgData name="Garry Fehr" userId="06d1e713-7780-40ab-a7c1-6f858010b367" providerId="ADAL" clId="{73E2A300-9906-4993-AD59-16DC661AF934}" dt="2024-06-14T18:37:19.079" v="416" actId="20577"/>
        <pc:sldMkLst>
          <pc:docMk/>
          <pc:sldMk cId="268876281" sldId="269"/>
        </pc:sldMkLst>
      </pc:sldChg>
      <pc:sldChg chg="del">
        <pc:chgData name="Garry Fehr" userId="06d1e713-7780-40ab-a7c1-6f858010b367" providerId="ADAL" clId="{73E2A300-9906-4993-AD59-16DC661AF934}" dt="2024-06-13T20:39:30.339" v="335" actId="47"/>
        <pc:sldMkLst>
          <pc:docMk/>
          <pc:sldMk cId="4283882121" sldId="272"/>
        </pc:sldMkLst>
      </pc:sldChg>
      <pc:sldChg chg="del">
        <pc:chgData name="Garry Fehr" userId="06d1e713-7780-40ab-a7c1-6f858010b367" providerId="ADAL" clId="{73E2A300-9906-4993-AD59-16DC661AF934}" dt="2024-06-13T20:39:31.970" v="336" actId="47"/>
        <pc:sldMkLst>
          <pc:docMk/>
          <pc:sldMk cId="804601051" sldId="273"/>
        </pc:sldMkLst>
      </pc:sldChg>
      <pc:sldChg chg="del">
        <pc:chgData name="Garry Fehr" userId="06d1e713-7780-40ab-a7c1-6f858010b367" providerId="ADAL" clId="{73E2A300-9906-4993-AD59-16DC661AF934}" dt="2024-06-13T20:39:37.296" v="338" actId="47"/>
        <pc:sldMkLst>
          <pc:docMk/>
          <pc:sldMk cId="1469073842" sldId="274"/>
        </pc:sldMkLst>
      </pc:sldChg>
      <pc:sldChg chg="del">
        <pc:chgData name="Garry Fehr" userId="06d1e713-7780-40ab-a7c1-6f858010b367" providerId="ADAL" clId="{73E2A300-9906-4993-AD59-16DC661AF934}" dt="2024-06-13T20:39:35.381" v="337" actId="47"/>
        <pc:sldMkLst>
          <pc:docMk/>
          <pc:sldMk cId="3762426850" sldId="276"/>
        </pc:sldMkLst>
      </pc:sldChg>
      <pc:sldChg chg="modSp mod">
        <pc:chgData name="Garry Fehr" userId="06d1e713-7780-40ab-a7c1-6f858010b367" providerId="ADAL" clId="{73E2A300-9906-4993-AD59-16DC661AF934}" dt="2024-06-13T20:38:54.145" v="334" actId="14100"/>
        <pc:sldMkLst>
          <pc:docMk/>
          <pc:sldMk cId="3248562898" sldId="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4B0FD584-2D74-4470-896B-7749499B2491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FA002C4D-E1E1-426F-855A-56DB208C26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772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9ED10C9-0738-409C-B835-38ABA70D9655}" type="datetimeFigureOut">
              <a:rPr lang="en-CA" smtClean="0"/>
              <a:t>2025-05-12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71C14F3-231E-43A3-A6BF-DAAF09DB0E3E}" type="slidenum">
              <a:rPr lang="en-CA" smtClean="0"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asleen.rakkar@ufv.ca" TargetMode="External"/><Relationship Id="rId2" Type="http://schemas.openxmlformats.org/officeDocument/2006/relationships/hyperlink" Target="mailto:garry.fehr@ufv.c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Preparing Your Sabbatical Application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1673199"/>
          </a:xfrm>
        </p:spPr>
        <p:txBody>
          <a:bodyPr/>
          <a:lstStyle/>
          <a:p>
            <a:r>
              <a:rPr lang="en-CA" sz="2400" b="1" dirty="0">
                <a:solidFill>
                  <a:schemeClr val="tx1"/>
                </a:solidFill>
              </a:rPr>
              <a:t>May 2025</a:t>
            </a:r>
          </a:p>
          <a:p>
            <a:r>
              <a:rPr lang="en-CA" dirty="0">
                <a:solidFill>
                  <a:schemeClr val="tx1"/>
                </a:solidFill>
              </a:rPr>
              <a:t>Research and Graduate Studies </a:t>
            </a:r>
          </a:p>
          <a:p>
            <a:endParaRPr lang="en-CA" dirty="0"/>
          </a:p>
        </p:txBody>
      </p:sp>
      <p:pic>
        <p:nvPicPr>
          <p:cNvPr id="4" name="Picture 3" descr="https://gw.ufv.ca/oneNet/NetStorage/DriveG%40DEPT/Logo%20Social%20Work%20Human%20Services/UFV_BW_JPG1539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1880" y="4509120"/>
            <a:ext cx="201622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9933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>
                <a:solidFill>
                  <a:schemeClr val="tx1"/>
                </a:solidFill>
              </a:rPr>
              <a:t>Identify some of your objectives (as they stem from your purpose and goals)</a:t>
            </a:r>
          </a:p>
          <a:p>
            <a:r>
              <a:rPr lang="en-CA" sz="2800" dirty="0">
                <a:solidFill>
                  <a:schemeClr val="tx1"/>
                </a:solidFill>
              </a:rPr>
              <a:t>Objectives are steps on the staircase or subgoals</a:t>
            </a:r>
          </a:p>
          <a:p>
            <a:r>
              <a:rPr lang="en-CA" sz="2800" dirty="0">
                <a:solidFill>
                  <a:schemeClr val="tx1"/>
                </a:solidFill>
              </a:rPr>
              <a:t>Think about wording and clarity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Writing objectives: </a:t>
            </a:r>
          </a:p>
        </p:txBody>
      </p:sp>
    </p:spTree>
    <p:extLst>
      <p:ext uri="{BB962C8B-B14F-4D97-AF65-F5344CB8AC3E}">
        <p14:creationId xmlns:p14="http://schemas.microsoft.com/office/powerpoint/2010/main" val="2049214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46584"/>
            <a:ext cx="7408333" cy="3979579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chemeClr val="tx1"/>
                </a:solidFill>
              </a:rPr>
              <a:t>Identify your </a:t>
            </a:r>
            <a:r>
              <a:rPr lang="en-CA" sz="2800" b="1" dirty="0">
                <a:solidFill>
                  <a:schemeClr val="tx1"/>
                </a:solidFill>
              </a:rPr>
              <a:t>design and work plan</a:t>
            </a:r>
          </a:p>
          <a:p>
            <a:r>
              <a:rPr lang="en-CA" sz="2800" dirty="0">
                <a:solidFill>
                  <a:schemeClr val="tx1"/>
                </a:solidFill>
              </a:rPr>
              <a:t>Provide a </a:t>
            </a:r>
            <a:r>
              <a:rPr lang="en-CA" sz="2800" b="1" dirty="0">
                <a:solidFill>
                  <a:schemeClr val="tx1"/>
                </a:solidFill>
              </a:rPr>
              <a:t>timeline: </a:t>
            </a:r>
            <a:r>
              <a:rPr lang="en-CA" sz="2800" dirty="0">
                <a:solidFill>
                  <a:schemeClr val="tx1"/>
                </a:solidFill>
              </a:rPr>
              <a:t>what are you doing from month to month, or every two months? This helps you determine if your project is manageable.</a:t>
            </a:r>
          </a:p>
          <a:p>
            <a:r>
              <a:rPr lang="en-CA" sz="2800" dirty="0">
                <a:solidFill>
                  <a:schemeClr val="tx1"/>
                </a:solidFill>
              </a:rPr>
              <a:t>How will the </a:t>
            </a:r>
            <a:r>
              <a:rPr lang="en-CA" sz="2800" b="1" dirty="0">
                <a:solidFill>
                  <a:schemeClr val="tx1"/>
                </a:solidFill>
              </a:rPr>
              <a:t>results be reported </a:t>
            </a:r>
            <a:r>
              <a:rPr lang="en-CA" sz="2800" dirty="0">
                <a:solidFill>
                  <a:schemeClr val="tx1"/>
                </a:solidFill>
              </a:rPr>
              <a:t>and disseminated?</a:t>
            </a:r>
          </a:p>
          <a:p>
            <a:r>
              <a:rPr lang="en-CA" sz="2800" dirty="0">
                <a:solidFill>
                  <a:schemeClr val="tx1"/>
                </a:solidFill>
              </a:rPr>
              <a:t>Identify your tangible </a:t>
            </a:r>
            <a:r>
              <a:rPr lang="en-CA" sz="2800" b="1" dirty="0">
                <a:solidFill>
                  <a:schemeClr val="tx1"/>
                </a:solidFill>
              </a:rPr>
              <a:t>outputs.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>
                <a:solidFill>
                  <a:schemeClr val="tx1"/>
                </a:solidFill>
              </a:rPr>
              <a:t>Design, schedule, results, dissemination, outcomes</a:t>
            </a:r>
          </a:p>
        </p:txBody>
      </p:sp>
      <p:pic>
        <p:nvPicPr>
          <p:cNvPr id="4098" name="Picture 2" descr="C:\Users\chana\AppData\Local\Microsoft\Windows\Temporary Internet Files\Content.IE5\I6PUDA2P\MC9001570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836712"/>
            <a:ext cx="1440180" cy="175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195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2420888"/>
            <a:ext cx="7560840" cy="3672408"/>
          </a:xfrm>
        </p:spPr>
        <p:txBody>
          <a:bodyPr>
            <a:noAutofit/>
          </a:bodyPr>
          <a:lstStyle/>
          <a:p>
            <a:r>
              <a:rPr lang="en-CA" sz="2600" dirty="0">
                <a:solidFill>
                  <a:schemeClr val="tx1"/>
                </a:solidFill>
              </a:rPr>
              <a:t>Think about connections (to the field, discipline, your program, to the community, the university).</a:t>
            </a:r>
          </a:p>
          <a:p>
            <a:r>
              <a:rPr lang="en-CA" sz="2600" dirty="0">
                <a:solidFill>
                  <a:schemeClr val="tx1"/>
                </a:solidFill>
              </a:rPr>
              <a:t>Be clear about outputs, outcomes and dissemination (papers, books, reports, conference presentations, workshops, faculty presentations).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Tips and Advice</a:t>
            </a:r>
          </a:p>
        </p:txBody>
      </p:sp>
    </p:spTree>
    <p:extLst>
      <p:ext uri="{BB962C8B-B14F-4D97-AF65-F5344CB8AC3E}">
        <p14:creationId xmlns:p14="http://schemas.microsoft.com/office/powerpoint/2010/main" val="317193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816423"/>
          </a:xfrm>
        </p:spPr>
        <p:txBody>
          <a:bodyPr>
            <a:normAutofit fontScale="92500" lnSpcReduction="10000"/>
          </a:bodyPr>
          <a:lstStyle/>
          <a:p>
            <a:r>
              <a:rPr lang="en-CA" sz="2600" dirty="0">
                <a:solidFill>
                  <a:schemeClr val="tx1"/>
                </a:solidFill>
              </a:rPr>
              <a:t>Make sure you have all accompanying </a:t>
            </a:r>
            <a:r>
              <a:rPr lang="en-CA" sz="2600" b="1" dirty="0">
                <a:solidFill>
                  <a:schemeClr val="tx1"/>
                </a:solidFill>
              </a:rPr>
              <a:t>documents</a:t>
            </a:r>
            <a:r>
              <a:rPr lang="en-CA" sz="2600" dirty="0">
                <a:solidFill>
                  <a:schemeClr val="tx1"/>
                </a:solidFill>
              </a:rPr>
              <a:t> to your sabbatical application.</a:t>
            </a:r>
          </a:p>
          <a:p>
            <a:r>
              <a:rPr lang="en-CA" sz="2600" dirty="0">
                <a:solidFill>
                  <a:schemeClr val="tx1"/>
                </a:solidFill>
              </a:rPr>
              <a:t>Review the </a:t>
            </a:r>
            <a:r>
              <a:rPr lang="en-CA" sz="2600" b="1" dirty="0">
                <a:solidFill>
                  <a:schemeClr val="tx1"/>
                </a:solidFill>
              </a:rPr>
              <a:t>handbook</a:t>
            </a:r>
            <a:r>
              <a:rPr lang="en-CA" sz="2600" dirty="0">
                <a:solidFill>
                  <a:schemeClr val="tx1"/>
                </a:solidFill>
              </a:rPr>
              <a:t>.</a:t>
            </a:r>
          </a:p>
          <a:p>
            <a:r>
              <a:rPr lang="en-CA" sz="2600" dirty="0">
                <a:solidFill>
                  <a:schemeClr val="tx1"/>
                </a:solidFill>
              </a:rPr>
              <a:t>Deadlines begin in September to your department/School and then to your Dean/AVP/VP. </a:t>
            </a:r>
          </a:p>
          <a:p>
            <a:r>
              <a:rPr lang="en-CA" sz="2600" dirty="0">
                <a:solidFill>
                  <a:schemeClr val="tx1"/>
                </a:solidFill>
              </a:rPr>
              <a:t>You will be given time to revise your application, particularly based on </a:t>
            </a:r>
            <a:r>
              <a:rPr lang="en-CA" sz="2600" u="sng" dirty="0">
                <a:solidFill>
                  <a:schemeClr val="tx1"/>
                </a:solidFill>
              </a:rPr>
              <a:t>feedback</a:t>
            </a:r>
            <a:r>
              <a:rPr lang="en-CA" sz="2600" dirty="0">
                <a:solidFill>
                  <a:schemeClr val="tx1"/>
                </a:solidFill>
              </a:rPr>
              <a:t> from your Dean.</a:t>
            </a:r>
          </a:p>
          <a:p>
            <a:r>
              <a:rPr lang="en-CA" sz="2600" u="sng" dirty="0">
                <a:solidFill>
                  <a:schemeClr val="tx1"/>
                </a:solidFill>
              </a:rPr>
              <a:t>Absolute deadline: November 15. </a:t>
            </a:r>
          </a:p>
          <a:p>
            <a:r>
              <a:rPr lang="en-CA" sz="2600" dirty="0">
                <a:solidFill>
                  <a:schemeClr val="tx1"/>
                </a:solidFill>
              </a:rPr>
              <a:t>Late applications not accepted. Incomplete applications not accepted. 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Submitting your application</a:t>
            </a:r>
          </a:p>
        </p:txBody>
      </p:sp>
    </p:spTree>
    <p:extLst>
      <p:ext uri="{BB962C8B-B14F-4D97-AF65-F5344CB8AC3E}">
        <p14:creationId xmlns:p14="http://schemas.microsoft.com/office/powerpoint/2010/main" val="515383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BDDF1A-3BDB-4551-8957-DB78308DC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chemeClr val="tx1"/>
                </a:solidFill>
              </a:rPr>
              <a:t>September – Department feedback</a:t>
            </a:r>
          </a:p>
          <a:p>
            <a:pPr marL="0" indent="0">
              <a:buNone/>
            </a:pPr>
            <a:r>
              <a:rPr lang="en-CA" dirty="0">
                <a:solidFill>
                  <a:schemeClr val="tx1"/>
                </a:solidFill>
              </a:rPr>
              <a:t>September 30</a:t>
            </a:r>
            <a:r>
              <a:rPr lang="en-CA" baseline="30000" dirty="0">
                <a:solidFill>
                  <a:schemeClr val="tx1"/>
                </a:solidFill>
              </a:rPr>
              <a:t>th</a:t>
            </a:r>
            <a:r>
              <a:rPr lang="en-CA" dirty="0">
                <a:solidFill>
                  <a:schemeClr val="tx1"/>
                </a:solidFill>
              </a:rPr>
              <a:t> - Department Head/Director feedback</a:t>
            </a:r>
          </a:p>
          <a:p>
            <a:pPr marL="0" indent="0">
              <a:buNone/>
            </a:pPr>
            <a:r>
              <a:rPr lang="en-CA" dirty="0">
                <a:solidFill>
                  <a:schemeClr val="tx1"/>
                </a:solidFill>
              </a:rPr>
              <a:t>October 16</a:t>
            </a:r>
            <a:r>
              <a:rPr lang="en-CA" baseline="30000" dirty="0">
                <a:solidFill>
                  <a:schemeClr val="tx1"/>
                </a:solidFill>
              </a:rPr>
              <a:t>th</a:t>
            </a:r>
            <a:r>
              <a:rPr lang="en-CA" dirty="0">
                <a:solidFill>
                  <a:schemeClr val="tx1"/>
                </a:solidFill>
              </a:rPr>
              <a:t> – Dean’s review and feedback</a:t>
            </a:r>
          </a:p>
          <a:p>
            <a:pPr marL="0" indent="0">
              <a:buNone/>
            </a:pPr>
            <a:r>
              <a:rPr lang="en-CA" dirty="0">
                <a:solidFill>
                  <a:schemeClr val="tx1"/>
                </a:solidFill>
              </a:rPr>
              <a:t>November 15</a:t>
            </a:r>
            <a:r>
              <a:rPr lang="en-CA" baseline="30000" dirty="0">
                <a:solidFill>
                  <a:schemeClr val="tx1"/>
                </a:solidFill>
              </a:rPr>
              <a:t>th</a:t>
            </a:r>
            <a:r>
              <a:rPr lang="en-CA" dirty="0">
                <a:solidFill>
                  <a:schemeClr val="tx1"/>
                </a:solidFill>
              </a:rPr>
              <a:t> – Submission of finalized application</a:t>
            </a:r>
          </a:p>
          <a:p>
            <a:pPr marL="0" indent="0">
              <a:buNone/>
            </a:pPr>
            <a:r>
              <a:rPr lang="en-CA" dirty="0">
                <a:solidFill>
                  <a:schemeClr val="tx1"/>
                </a:solidFill>
              </a:rPr>
              <a:t>November 30</a:t>
            </a:r>
            <a:r>
              <a:rPr lang="en-CA" baseline="30000" dirty="0">
                <a:solidFill>
                  <a:schemeClr val="tx1"/>
                </a:solidFill>
              </a:rPr>
              <a:t>th</a:t>
            </a:r>
            <a:r>
              <a:rPr lang="en-CA" dirty="0">
                <a:solidFill>
                  <a:schemeClr val="tx1"/>
                </a:solidFill>
              </a:rPr>
              <a:t> – Dean’s electronic confirmation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D4B0DD-36A3-458A-9FC5-92FB133DF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Application Deadlines</a:t>
            </a:r>
          </a:p>
        </p:txBody>
      </p:sp>
    </p:spTree>
    <p:extLst>
      <p:ext uri="{BB962C8B-B14F-4D97-AF65-F5344CB8AC3E}">
        <p14:creationId xmlns:p14="http://schemas.microsoft.com/office/powerpoint/2010/main" val="2819651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The review of applications is completed by a faculty subcommittee. </a:t>
            </a:r>
          </a:p>
          <a:p>
            <a:r>
              <a:rPr lang="en-CA" dirty="0">
                <a:solidFill>
                  <a:schemeClr val="tx1"/>
                </a:solidFill>
              </a:rPr>
              <a:t>Review process occurs in January-February. </a:t>
            </a:r>
          </a:p>
          <a:p>
            <a:r>
              <a:rPr lang="en-CA" dirty="0">
                <a:solidFill>
                  <a:schemeClr val="tx1"/>
                </a:solidFill>
              </a:rPr>
              <a:t>You may be asked to clarify or expand aspects or your application.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Review of applications </a:t>
            </a:r>
          </a:p>
        </p:txBody>
      </p:sp>
    </p:spTree>
    <p:extLst>
      <p:ext uri="{BB962C8B-B14F-4D97-AF65-F5344CB8AC3E}">
        <p14:creationId xmlns:p14="http://schemas.microsoft.com/office/powerpoint/2010/main" val="44055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276872"/>
            <a:ext cx="7408333" cy="3450696"/>
          </a:xfrm>
        </p:spPr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What if something changes? There is a form.</a:t>
            </a:r>
          </a:p>
          <a:p>
            <a:r>
              <a:rPr lang="en-CA" dirty="0">
                <a:solidFill>
                  <a:schemeClr val="tx1"/>
                </a:solidFill>
              </a:rPr>
              <a:t>You must contact your Dean (AVP or VP)  and </a:t>
            </a:r>
            <a:r>
              <a:rPr lang="en-CA">
                <a:solidFill>
                  <a:schemeClr val="tx1"/>
                </a:solidFill>
              </a:rPr>
              <a:t>the AVP </a:t>
            </a:r>
            <a:r>
              <a:rPr lang="en-CA" dirty="0">
                <a:solidFill>
                  <a:schemeClr val="tx1"/>
                </a:solidFill>
              </a:rPr>
              <a:t>RGS, if your activities change. This is because you will be approved for a specific set of activities and outcomes. Changes to your plan must be consistent with the time frame and expected outcomes. </a:t>
            </a:r>
          </a:p>
          <a:p>
            <a:r>
              <a:rPr lang="en-CA" dirty="0">
                <a:solidFill>
                  <a:schemeClr val="tx1"/>
                </a:solidFill>
              </a:rPr>
              <a:t>Your Dean (AVP or VP) must approve the changes. HR would also be advised at the time.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After approval </a:t>
            </a:r>
          </a:p>
        </p:txBody>
      </p:sp>
    </p:spTree>
    <p:extLst>
      <p:ext uri="{BB962C8B-B14F-4D97-AF65-F5344CB8AC3E}">
        <p14:creationId xmlns:p14="http://schemas.microsoft.com/office/powerpoint/2010/main" val="442302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BAF78D-DF32-4BD9-AED2-E78CD36C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3777283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You will receive a template to submit a Sabbatical Report for your work. </a:t>
            </a:r>
          </a:p>
          <a:p>
            <a:r>
              <a:rPr lang="en-CA" dirty="0">
                <a:solidFill>
                  <a:schemeClr val="tx1"/>
                </a:solidFill>
              </a:rPr>
              <a:t>This is important to note so that your report is aligned with what you proposed to do.</a:t>
            </a:r>
          </a:p>
          <a:p>
            <a:r>
              <a:rPr lang="en-CA" dirty="0">
                <a:solidFill>
                  <a:schemeClr val="tx1"/>
                </a:solidFill>
              </a:rPr>
              <a:t>Your Sabbatical report is due October 31 and is reviewed by the Dean and the AVP. There is usually follow-up if the sabbatical outcomes are incomplete.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C6F861-2A31-4123-AC41-587DCDBA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After sabbatical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899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492896"/>
            <a:ext cx="7408333" cy="3849291"/>
          </a:xfrm>
        </p:spPr>
        <p:txBody>
          <a:bodyPr>
            <a:normAutofit/>
          </a:bodyPr>
          <a:lstStyle/>
          <a:p>
            <a:r>
              <a:rPr lang="en-CA" sz="2800" dirty="0">
                <a:solidFill>
                  <a:schemeClr val="tx1"/>
                </a:solidFill>
              </a:rPr>
              <a:t>Research and Graduate Studies: </a:t>
            </a:r>
            <a:r>
              <a:rPr lang="en-CA" sz="2800" b="1" dirty="0">
                <a:solidFill>
                  <a:schemeClr val="tx1"/>
                </a:solidFill>
                <a:hlinkClick r:id="rId2"/>
              </a:rPr>
              <a:t>garry.fehr@ufv.ca</a:t>
            </a:r>
            <a:r>
              <a:rPr lang="en-CA" sz="2800" b="1" dirty="0">
                <a:solidFill>
                  <a:schemeClr val="tx1"/>
                </a:solidFill>
              </a:rPr>
              <a:t> ;  </a:t>
            </a:r>
            <a:r>
              <a:rPr lang="en-CA" sz="2800" b="1" dirty="0">
                <a:solidFill>
                  <a:schemeClr val="tx1"/>
                </a:solidFill>
                <a:hlinkClick r:id="rId3"/>
              </a:rPr>
              <a:t>jasleen.rakkar@ufv.ca</a:t>
            </a:r>
            <a:r>
              <a:rPr lang="en-CA" sz="2800" b="1" dirty="0">
                <a:solidFill>
                  <a:schemeClr val="tx1"/>
                </a:solidFill>
              </a:rPr>
              <a:t>  </a:t>
            </a:r>
          </a:p>
          <a:p>
            <a:r>
              <a:rPr lang="en-CA" sz="2800" dirty="0">
                <a:solidFill>
                  <a:schemeClr val="tx1"/>
                </a:solidFill>
              </a:rPr>
              <a:t>Research Mentors: </a:t>
            </a:r>
            <a:r>
              <a:rPr lang="en-CA" sz="2800" i="1" dirty="0">
                <a:solidFill>
                  <a:schemeClr val="tx1"/>
                </a:solidFill>
              </a:rPr>
              <a:t>Olav Lian, Lenore Newman, Scott Sheffield, Michael Gaetz.</a:t>
            </a:r>
          </a:p>
          <a:p>
            <a:r>
              <a:rPr lang="en-CA" dirty="0">
                <a:solidFill>
                  <a:schemeClr val="tx1"/>
                </a:solidFill>
              </a:rPr>
              <a:t>http://www.ufv.ca/research/faculty/r2r-research-mentors/</a:t>
            </a:r>
          </a:p>
          <a:p>
            <a:r>
              <a:rPr lang="en-CA" sz="2800" dirty="0">
                <a:solidFill>
                  <a:schemeClr val="tx1"/>
                </a:solidFill>
              </a:rPr>
              <a:t>Your colleagues who have applied in the past.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Questions: Who to talk to?</a:t>
            </a:r>
          </a:p>
        </p:txBody>
      </p:sp>
      <p:pic>
        <p:nvPicPr>
          <p:cNvPr id="1030" name="Picture 6" descr="C:\Users\chana\AppData\Local\Microsoft\Windows\Temporary Internet Files\Content.IE5\ZLIO3RWR\MC9000787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908720"/>
            <a:ext cx="1184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7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600" dirty="0">
                <a:solidFill>
                  <a:schemeClr val="tx1"/>
                </a:solidFill>
              </a:rPr>
              <a:t>Brief introductions</a:t>
            </a:r>
          </a:p>
          <a:p>
            <a:r>
              <a:rPr lang="en-CA" sz="2600" dirty="0">
                <a:solidFill>
                  <a:schemeClr val="tx1"/>
                </a:solidFill>
              </a:rPr>
              <a:t>Components of a “strong” sabbatical application</a:t>
            </a:r>
          </a:p>
          <a:p>
            <a:r>
              <a:rPr lang="en-CA" sz="2600" dirty="0">
                <a:solidFill>
                  <a:schemeClr val="tx1"/>
                </a:solidFill>
              </a:rPr>
              <a:t>Writing the project summary: purpose and goal statement</a:t>
            </a:r>
          </a:p>
          <a:p>
            <a:r>
              <a:rPr lang="en-CA" sz="2600" dirty="0">
                <a:solidFill>
                  <a:schemeClr val="tx1"/>
                </a:solidFill>
              </a:rPr>
              <a:t>Details of the project: objectives, design, schedule, outputs, dissemination, submission of results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3453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4EFFFD-2466-4859-8145-593058E00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536504"/>
          </a:xfrm>
        </p:spPr>
        <p:txBody>
          <a:bodyPr>
            <a:normAutofit/>
          </a:bodyPr>
          <a:lstStyle/>
          <a:p>
            <a:pPr marL="34290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Research Project</a:t>
            </a:r>
            <a:endParaRPr lang="en-CA" sz="1800" b="1" i="0" u="none" strike="noStrike" baseline="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342900" marR="117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Scholarly Activity Project</a:t>
            </a:r>
            <a:endParaRPr lang="en-CA" sz="1800" b="1" i="0" u="none" strike="noStrike" baseline="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342900" marR="218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Teaching and Learning Project</a:t>
            </a:r>
            <a:endParaRPr lang="en-CA" sz="1800" b="1" i="0" u="none" strike="noStrike" baseline="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Curriculum Development Project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Course or Training Program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Completion of Requirements for New Credentials Program 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b="1" dirty="0">
                <a:solidFill>
                  <a:schemeClr val="tx1"/>
                </a:solidFill>
                <a:latin typeface="Candara" panose="020E0502030303020204" pitchFamily="34" charset="0"/>
              </a:rPr>
              <a:t>Indigenous training/teachings for Indigenous faculty: a project, program or activity in Indigenous culture, </a:t>
            </a:r>
            <a:r>
              <a:rPr lang="en-US" sz="1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s’iwes</a:t>
            </a:r>
            <a:r>
              <a:rPr lang="en-US" sz="1800" b="1" dirty="0">
                <a:solidFill>
                  <a:schemeClr val="tx1"/>
                </a:solidFill>
                <a:latin typeface="Candara" panose="020E0502030303020204" pitchFamily="34" charset="0"/>
              </a:rPr>
              <a:t>, or Indigenous ways of knowing.</a:t>
            </a:r>
          </a:p>
          <a:p>
            <a:pPr marL="342900" indent="-342900">
              <a:buClrTx/>
              <a:buFont typeface="+mj-lt"/>
              <a:buAutoNum type="arabicPeriod"/>
            </a:pP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Indigenous training/teachings for non-indigenous faculty: a project, program or activity learning from Indigenous peoples about culture, </a:t>
            </a:r>
            <a:r>
              <a:rPr lang="en-US" sz="1800" b="1" i="0" u="none" strike="noStrike" baseline="0" dirty="0" err="1">
                <a:solidFill>
                  <a:schemeClr val="tx1"/>
                </a:solidFill>
                <a:latin typeface="Candara" panose="020E0502030303020204" pitchFamily="34" charset="0"/>
              </a:rPr>
              <a:t>s’iwes</a:t>
            </a:r>
            <a:r>
              <a:rPr lang="en-US" sz="1800" b="1" i="0" u="none" strike="noStrike" baseline="0" dirty="0">
                <a:solidFill>
                  <a:schemeClr val="tx1"/>
                </a:solidFill>
                <a:latin typeface="Candara" panose="020E0502030303020204" pitchFamily="34" charset="0"/>
              </a:rPr>
              <a:t> or Indigenous ways of knowing.                                                                                              </a:t>
            </a:r>
          </a:p>
          <a:p>
            <a:pPr marL="342900" indent="-342900">
              <a:buClrTx/>
              <a:buFont typeface="+mj-lt"/>
              <a:buAutoNum type="arabicPeriod"/>
            </a:pPr>
            <a:endParaRPr lang="en-US" sz="1800" b="1" i="0" u="none" strike="noStrike" baseline="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457200" indent="-457200">
              <a:buClrTx/>
              <a:buFont typeface="+mj-lt"/>
              <a:buAutoNum type="arabicPeriod"/>
            </a:pPr>
            <a:endParaRPr lang="en-CA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98F003-EE2A-4EFB-9A34-6BBC7176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Sabbatical Streams</a:t>
            </a:r>
          </a:p>
        </p:txBody>
      </p:sp>
    </p:spTree>
    <p:extLst>
      <p:ext uri="{BB962C8B-B14F-4D97-AF65-F5344CB8AC3E}">
        <p14:creationId xmlns:p14="http://schemas.microsoft.com/office/powerpoint/2010/main" val="324856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2060848"/>
            <a:ext cx="7408333" cy="4032448"/>
          </a:xfrm>
        </p:spPr>
        <p:txBody>
          <a:bodyPr>
            <a:normAutofit fontScale="92500"/>
          </a:bodyPr>
          <a:lstStyle/>
          <a:p>
            <a:pPr lvl="0"/>
            <a:r>
              <a:rPr lang="en-CA" sz="2600" dirty="0">
                <a:solidFill>
                  <a:schemeClr val="tx1"/>
                </a:solidFill>
              </a:rPr>
              <a:t>Clarity of </a:t>
            </a:r>
            <a:r>
              <a:rPr lang="en-CA" sz="2600" b="1" dirty="0">
                <a:solidFill>
                  <a:schemeClr val="tx1"/>
                </a:solidFill>
              </a:rPr>
              <a:t>description</a:t>
            </a:r>
            <a:r>
              <a:rPr lang="en-CA" sz="2600" dirty="0">
                <a:solidFill>
                  <a:schemeClr val="tx1"/>
                </a:solidFill>
              </a:rPr>
              <a:t> – the language should be clearly written without too much ‘jargon’, as the application will be adjudicated by a cross disciplinary committee </a:t>
            </a:r>
          </a:p>
          <a:p>
            <a:r>
              <a:rPr lang="en-CA" sz="2600" dirty="0">
                <a:solidFill>
                  <a:schemeClr val="tx1"/>
                </a:solidFill>
              </a:rPr>
              <a:t>Clarity of </a:t>
            </a:r>
            <a:r>
              <a:rPr lang="en-CA" sz="2600" b="1" dirty="0">
                <a:solidFill>
                  <a:schemeClr val="tx1"/>
                </a:solidFill>
              </a:rPr>
              <a:t>commitment</a:t>
            </a:r>
            <a:r>
              <a:rPr lang="en-CA" sz="2600" dirty="0">
                <a:solidFill>
                  <a:schemeClr val="tx1"/>
                </a:solidFill>
              </a:rPr>
              <a:t> --  applications must be clear on how much work the project or activity actually requires </a:t>
            </a:r>
          </a:p>
          <a:p>
            <a:pPr lvl="0"/>
            <a:r>
              <a:rPr lang="en-CA" sz="2600" dirty="0">
                <a:solidFill>
                  <a:schemeClr val="tx1"/>
                </a:solidFill>
              </a:rPr>
              <a:t>Clarity of </a:t>
            </a:r>
            <a:r>
              <a:rPr lang="en-CA" sz="2600" b="1" dirty="0">
                <a:solidFill>
                  <a:schemeClr val="tx1"/>
                </a:solidFill>
              </a:rPr>
              <a:t>impact</a:t>
            </a:r>
            <a:r>
              <a:rPr lang="en-CA" sz="2600" dirty="0">
                <a:solidFill>
                  <a:schemeClr val="tx1"/>
                </a:solidFill>
              </a:rPr>
              <a:t> -- the research or scholarship contributes to the applicant's field or discipline </a:t>
            </a:r>
          </a:p>
          <a:p>
            <a:pPr lvl="0"/>
            <a:r>
              <a:rPr lang="en-CA" sz="2600" dirty="0">
                <a:solidFill>
                  <a:schemeClr val="tx1"/>
                </a:solidFill>
              </a:rPr>
              <a:t>Clarity of </a:t>
            </a:r>
            <a:r>
              <a:rPr lang="en-CA" sz="2600" b="1" dirty="0">
                <a:solidFill>
                  <a:schemeClr val="tx1"/>
                </a:solidFill>
              </a:rPr>
              <a:t>feasibility</a:t>
            </a:r>
            <a:r>
              <a:rPr lang="en-CA" sz="2600" dirty="0">
                <a:solidFill>
                  <a:schemeClr val="tx1"/>
                </a:solidFill>
              </a:rPr>
              <a:t> -- the activity or project must be ‘doable’ in the timeframe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>
                <a:solidFill>
                  <a:schemeClr val="tx1"/>
                </a:solidFill>
              </a:rPr>
              <a:t>Components of  “strong” sabbatical application </a:t>
            </a:r>
          </a:p>
        </p:txBody>
      </p:sp>
    </p:spTree>
    <p:extLst>
      <p:ext uri="{BB962C8B-B14F-4D97-AF65-F5344CB8AC3E}">
        <p14:creationId xmlns:p14="http://schemas.microsoft.com/office/powerpoint/2010/main" val="216254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5" y="2060848"/>
            <a:ext cx="7452816" cy="4536504"/>
          </a:xfrm>
        </p:spPr>
        <p:txBody>
          <a:bodyPr>
            <a:normAutofit/>
          </a:bodyPr>
          <a:lstStyle/>
          <a:p>
            <a:r>
              <a:rPr lang="en-CA" sz="2800" b="1" dirty="0">
                <a:solidFill>
                  <a:schemeClr val="tx1"/>
                </a:solidFill>
              </a:rPr>
              <a:t>Unclear</a:t>
            </a:r>
            <a:r>
              <a:rPr lang="en-CA" sz="2800" dirty="0">
                <a:solidFill>
                  <a:schemeClr val="tx1"/>
                </a:solidFill>
              </a:rPr>
              <a:t> purpose, goals, objectives, “methods” and outcomes.</a:t>
            </a:r>
          </a:p>
          <a:p>
            <a:r>
              <a:rPr lang="en-CA" sz="2800" dirty="0">
                <a:solidFill>
                  <a:schemeClr val="tx1"/>
                </a:solidFill>
              </a:rPr>
              <a:t>Unclear fit into the various </a:t>
            </a:r>
            <a:r>
              <a:rPr lang="en-CA" sz="2800" b="1" dirty="0">
                <a:solidFill>
                  <a:schemeClr val="tx1"/>
                </a:solidFill>
              </a:rPr>
              <a:t>types of sabbatical eligible </a:t>
            </a:r>
            <a:r>
              <a:rPr lang="en-CA" sz="2800" dirty="0">
                <a:solidFill>
                  <a:schemeClr val="tx1"/>
                </a:solidFill>
              </a:rPr>
              <a:t>streams (research, scholarly activity, teaching &amp; learning, curriculum development, completion of requirements for new credentials)</a:t>
            </a:r>
          </a:p>
          <a:p>
            <a:r>
              <a:rPr lang="en-CA" sz="2800" dirty="0">
                <a:solidFill>
                  <a:schemeClr val="tx1"/>
                </a:solidFill>
              </a:rPr>
              <a:t>One project only – the project may have different components but the sabbatical is for one project.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Where things go wrong….</a:t>
            </a:r>
          </a:p>
        </p:txBody>
      </p:sp>
      <p:pic>
        <p:nvPicPr>
          <p:cNvPr id="4" name="Picture 2" descr="C:\Users\chana\AppData\Local\Microsoft\Windows\Temporary Internet Files\Content.IE5\64QQLS5F\MC9002934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980728"/>
            <a:ext cx="98789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81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/>
          </a:bodyPr>
          <a:lstStyle/>
          <a:p>
            <a:r>
              <a:rPr lang="en-CA" sz="2800" b="1" dirty="0">
                <a:solidFill>
                  <a:schemeClr val="tx1"/>
                </a:solidFill>
              </a:rPr>
              <a:t>Activities/ timeline </a:t>
            </a:r>
            <a:r>
              <a:rPr lang="en-CA" sz="2800" dirty="0">
                <a:solidFill>
                  <a:schemeClr val="tx1"/>
                </a:solidFill>
              </a:rPr>
              <a:t>do not suit the time requested for sabbatical (one year).</a:t>
            </a:r>
          </a:p>
          <a:p>
            <a:r>
              <a:rPr lang="en-CA" sz="2800" dirty="0">
                <a:solidFill>
                  <a:schemeClr val="tx1"/>
                </a:solidFill>
              </a:rPr>
              <a:t>Lack of </a:t>
            </a:r>
            <a:r>
              <a:rPr lang="en-CA" sz="2800" b="1" dirty="0">
                <a:solidFill>
                  <a:schemeClr val="tx1"/>
                </a:solidFill>
              </a:rPr>
              <a:t>detail. </a:t>
            </a:r>
          </a:p>
          <a:p>
            <a:r>
              <a:rPr lang="en-CA" sz="2800" dirty="0">
                <a:solidFill>
                  <a:schemeClr val="tx1"/>
                </a:solidFill>
              </a:rPr>
              <a:t>Lack of specific </a:t>
            </a:r>
            <a:r>
              <a:rPr lang="en-CA" sz="2800" b="1" dirty="0">
                <a:solidFill>
                  <a:schemeClr val="tx1"/>
                </a:solidFill>
              </a:rPr>
              <a:t>objectives and outputs </a:t>
            </a:r>
            <a:r>
              <a:rPr lang="en-CA" sz="2800" dirty="0">
                <a:solidFill>
                  <a:schemeClr val="tx1"/>
                </a:solidFill>
              </a:rPr>
              <a:t>(of a one year sabbatical)</a:t>
            </a:r>
          </a:p>
          <a:p>
            <a:r>
              <a:rPr lang="en-CA" sz="2800" b="1" dirty="0">
                <a:solidFill>
                  <a:schemeClr val="tx1"/>
                </a:solidFill>
              </a:rPr>
              <a:t>Assumptions </a:t>
            </a:r>
            <a:r>
              <a:rPr lang="en-CA" sz="2800" dirty="0">
                <a:solidFill>
                  <a:schemeClr val="tx1"/>
                </a:solidFill>
              </a:rPr>
              <a:t>that the reviewer of the application ‘knows’ what you are talking about.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Where things go wrong…</a:t>
            </a:r>
          </a:p>
        </p:txBody>
      </p:sp>
      <p:pic>
        <p:nvPicPr>
          <p:cNvPr id="2050" name="Picture 2" descr="C:\Users\chana\AppData\Local\Microsoft\Windows\Temporary Internet Files\Content.IE5\64QQLS5F\MC9002934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980728"/>
            <a:ext cx="94299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39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600" dirty="0">
                <a:solidFill>
                  <a:schemeClr val="tx1"/>
                </a:solidFill>
              </a:rPr>
              <a:t>The project summary is approximately 250 words. This is a clear statement of purpose, relevance and value of the project. </a:t>
            </a:r>
          </a:p>
          <a:p>
            <a:r>
              <a:rPr lang="en-CA" sz="2600" dirty="0">
                <a:solidFill>
                  <a:schemeClr val="tx1"/>
                </a:solidFill>
              </a:rPr>
              <a:t>Summary should include:</a:t>
            </a:r>
          </a:p>
          <a:p>
            <a:pPr lvl="1"/>
            <a:r>
              <a:rPr lang="en-CA" sz="2400" dirty="0">
                <a:solidFill>
                  <a:schemeClr val="tx1"/>
                </a:solidFill>
              </a:rPr>
              <a:t>Why is this important? </a:t>
            </a:r>
          </a:p>
          <a:p>
            <a:pPr lvl="1"/>
            <a:r>
              <a:rPr lang="en-CA" sz="2400" dirty="0">
                <a:solidFill>
                  <a:schemeClr val="tx1"/>
                </a:solidFill>
              </a:rPr>
              <a:t>How does it advance knowledge?</a:t>
            </a:r>
          </a:p>
          <a:p>
            <a:pPr lvl="1"/>
            <a:r>
              <a:rPr lang="en-CA" sz="2400" dirty="0">
                <a:solidFill>
                  <a:schemeClr val="tx1"/>
                </a:solidFill>
              </a:rPr>
              <a:t>Provide a rationale.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>
                <a:solidFill>
                  <a:schemeClr val="tx1"/>
                </a:solidFill>
              </a:rPr>
              <a:t>Write your purpose and goal statement</a:t>
            </a:r>
          </a:p>
        </p:txBody>
      </p:sp>
      <p:pic>
        <p:nvPicPr>
          <p:cNvPr id="4" name="Picture 4" descr="C:\Users\chana\AppData\Local\Microsoft\Windows\Temporary Internet Files\Content.IE5\ZQ9W66TL\MC90032429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268760"/>
            <a:ext cx="1274440" cy="127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22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5576" y="2204864"/>
            <a:ext cx="7408333" cy="4104456"/>
          </a:xfrm>
        </p:spPr>
        <p:txBody>
          <a:bodyPr>
            <a:noAutofit/>
          </a:bodyPr>
          <a:lstStyle/>
          <a:p>
            <a:r>
              <a:rPr lang="en-CA" sz="2600" dirty="0">
                <a:solidFill>
                  <a:schemeClr val="tx1"/>
                </a:solidFill>
              </a:rPr>
              <a:t>Start soon (rather than later) – do your prep work</a:t>
            </a:r>
          </a:p>
          <a:p>
            <a:r>
              <a:rPr lang="en-CA" sz="2600" dirty="0">
                <a:solidFill>
                  <a:schemeClr val="tx1"/>
                </a:solidFill>
              </a:rPr>
              <a:t>Think about the emphasis of your project</a:t>
            </a:r>
          </a:p>
          <a:p>
            <a:r>
              <a:rPr lang="en-CA" sz="2600" dirty="0">
                <a:solidFill>
                  <a:schemeClr val="tx1"/>
                </a:solidFill>
              </a:rPr>
              <a:t>Articulate /share with others – this helps with clarity</a:t>
            </a:r>
          </a:p>
          <a:p>
            <a:r>
              <a:rPr lang="en-CA" sz="2600" b="1" dirty="0">
                <a:solidFill>
                  <a:schemeClr val="tx1"/>
                </a:solidFill>
              </a:rPr>
              <a:t>Read the Questions </a:t>
            </a:r>
            <a:r>
              <a:rPr lang="en-CA" sz="2600" dirty="0">
                <a:solidFill>
                  <a:schemeClr val="tx1"/>
                </a:solidFill>
              </a:rPr>
              <a:t>on the application and answer the questions.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Tips and Advice</a:t>
            </a:r>
          </a:p>
        </p:txBody>
      </p:sp>
    </p:spTree>
    <p:extLst>
      <p:ext uri="{BB962C8B-B14F-4D97-AF65-F5344CB8AC3E}">
        <p14:creationId xmlns:p14="http://schemas.microsoft.com/office/powerpoint/2010/main" val="2119971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4248472"/>
          </a:xfrm>
        </p:spPr>
        <p:txBody>
          <a:bodyPr>
            <a:normAutofit lnSpcReduction="10000"/>
          </a:bodyPr>
          <a:lstStyle/>
          <a:p>
            <a:r>
              <a:rPr lang="en-CA" sz="2600" dirty="0">
                <a:solidFill>
                  <a:schemeClr val="tx1"/>
                </a:solidFill>
              </a:rPr>
              <a:t>Defining the objectives of your sabbatical project is one of the most important components to</a:t>
            </a:r>
            <a:r>
              <a:rPr lang="en-CA" sz="2600" b="1" dirty="0">
                <a:solidFill>
                  <a:schemeClr val="tx1"/>
                </a:solidFill>
              </a:rPr>
              <a:t> articulate </a:t>
            </a:r>
            <a:r>
              <a:rPr lang="en-CA" sz="2600" dirty="0">
                <a:solidFill>
                  <a:schemeClr val="tx1"/>
                </a:solidFill>
              </a:rPr>
              <a:t>(after purpose and goals). </a:t>
            </a:r>
          </a:p>
          <a:p>
            <a:r>
              <a:rPr lang="en-CA" sz="2600" dirty="0">
                <a:solidFill>
                  <a:schemeClr val="tx1"/>
                </a:solidFill>
              </a:rPr>
              <a:t>Objectives help you </a:t>
            </a:r>
            <a:r>
              <a:rPr lang="en-CA" sz="2600" b="1" dirty="0">
                <a:solidFill>
                  <a:schemeClr val="tx1"/>
                </a:solidFill>
              </a:rPr>
              <a:t>determine</a:t>
            </a:r>
            <a:r>
              <a:rPr lang="en-CA" sz="2600" dirty="0">
                <a:solidFill>
                  <a:schemeClr val="tx1"/>
                </a:solidFill>
              </a:rPr>
              <a:t> factors and approach that you will use to reach your goals. </a:t>
            </a:r>
          </a:p>
          <a:p>
            <a:r>
              <a:rPr lang="en-CA" sz="2600" dirty="0">
                <a:solidFill>
                  <a:schemeClr val="tx1"/>
                </a:solidFill>
              </a:rPr>
              <a:t>Objectives </a:t>
            </a:r>
            <a:r>
              <a:rPr lang="en-CA" sz="2600" b="1" dirty="0">
                <a:solidFill>
                  <a:schemeClr val="tx1"/>
                </a:solidFill>
              </a:rPr>
              <a:t>shape</a:t>
            </a:r>
            <a:r>
              <a:rPr lang="en-CA" sz="2600" dirty="0">
                <a:solidFill>
                  <a:schemeClr val="tx1"/>
                </a:solidFill>
              </a:rPr>
              <a:t> the questions you ask, and </a:t>
            </a:r>
            <a:r>
              <a:rPr lang="en-CA" sz="2600" b="1" dirty="0">
                <a:solidFill>
                  <a:schemeClr val="tx1"/>
                </a:solidFill>
              </a:rPr>
              <a:t>guide</a:t>
            </a:r>
            <a:r>
              <a:rPr lang="en-CA" sz="2600" dirty="0">
                <a:solidFill>
                  <a:schemeClr val="tx1"/>
                </a:solidFill>
              </a:rPr>
              <a:t> your analysis and reports.</a:t>
            </a:r>
          </a:p>
          <a:p>
            <a:r>
              <a:rPr lang="en-CA" sz="2600" dirty="0">
                <a:solidFill>
                  <a:schemeClr val="tx1"/>
                </a:solidFill>
              </a:rPr>
              <a:t>Objectives often use </a:t>
            </a:r>
            <a:r>
              <a:rPr lang="en-CA" sz="2600" b="1" dirty="0">
                <a:solidFill>
                  <a:schemeClr val="tx1"/>
                </a:solidFill>
              </a:rPr>
              <a:t>verbs </a:t>
            </a:r>
            <a:r>
              <a:rPr lang="en-CA" sz="2600" dirty="0">
                <a:solidFill>
                  <a:schemeClr val="tx1"/>
                </a:solidFill>
              </a:rPr>
              <a:t>such as: explore, examine, define, understand, interpret, synthesize.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Writing objectives: </a:t>
            </a:r>
          </a:p>
        </p:txBody>
      </p:sp>
      <p:pic>
        <p:nvPicPr>
          <p:cNvPr id="1028" name="Picture 4" descr="C:\Users\chana\AppData\Local\Microsoft\Windows\Temporary Internet Files\Content.IE5\ZQ9W66TL\MC90032429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836712"/>
            <a:ext cx="1274440" cy="127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217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1916</TotalTime>
  <Words>978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Candara</vt:lpstr>
      <vt:lpstr>Symbol</vt:lpstr>
      <vt:lpstr>Waveform</vt:lpstr>
      <vt:lpstr>Preparing Your Sabbatical Application </vt:lpstr>
      <vt:lpstr>Agenda</vt:lpstr>
      <vt:lpstr>Sabbatical Streams</vt:lpstr>
      <vt:lpstr>Components of  “strong” sabbatical application </vt:lpstr>
      <vt:lpstr>Where things go wrong….</vt:lpstr>
      <vt:lpstr>Where things go wrong…</vt:lpstr>
      <vt:lpstr>Write your purpose and goal statement</vt:lpstr>
      <vt:lpstr>Tips and Advice</vt:lpstr>
      <vt:lpstr>Writing objectives: </vt:lpstr>
      <vt:lpstr>Writing objectives: </vt:lpstr>
      <vt:lpstr>Design, schedule, results, dissemination, outcomes</vt:lpstr>
      <vt:lpstr>Tips and Advice</vt:lpstr>
      <vt:lpstr>Submitting your application</vt:lpstr>
      <vt:lpstr>Application Deadlines</vt:lpstr>
      <vt:lpstr>Review of applications </vt:lpstr>
      <vt:lpstr>After approval </vt:lpstr>
      <vt:lpstr>After sabbatical</vt:lpstr>
      <vt:lpstr>Questions: Who to talk to?</vt:lpstr>
    </vt:vector>
  </TitlesOfParts>
  <Company>University of the Fraser Valley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Your Sabbatical Application</dc:title>
  <dc:creator>Adrienne Chan</dc:creator>
  <cp:lastModifiedBy>Garry Fehr</cp:lastModifiedBy>
  <cp:revision>48</cp:revision>
  <cp:lastPrinted>2017-05-31T22:09:52Z</cp:lastPrinted>
  <dcterms:created xsi:type="dcterms:W3CDTF">2013-05-28T18:31:45Z</dcterms:created>
  <dcterms:modified xsi:type="dcterms:W3CDTF">2025-05-13T03:46:48Z</dcterms:modified>
</cp:coreProperties>
</file>