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96" r:id="rId3"/>
    <p:sldMasterId id="2147483708" r:id="rId4"/>
  </p:sldMasterIdLst>
  <p:sldIdLst>
    <p:sldId id="292" r:id="rId5"/>
    <p:sldId id="349" r:id="rId6"/>
    <p:sldId id="297" r:id="rId7"/>
    <p:sldId id="352" r:id="rId8"/>
    <p:sldId id="295" r:id="rId9"/>
    <p:sldId id="305" r:id="rId10"/>
    <p:sldId id="317" r:id="rId11"/>
    <p:sldId id="318" r:id="rId12"/>
    <p:sldId id="326" r:id="rId13"/>
    <p:sldId id="320" r:id="rId14"/>
    <p:sldId id="322" r:id="rId15"/>
    <p:sldId id="357" r:id="rId16"/>
    <p:sldId id="321" r:id="rId17"/>
    <p:sldId id="327" r:id="rId18"/>
    <p:sldId id="328" r:id="rId19"/>
    <p:sldId id="324" r:id="rId20"/>
    <p:sldId id="354" r:id="rId21"/>
    <p:sldId id="335" r:id="rId22"/>
    <p:sldId id="336" r:id="rId23"/>
    <p:sldId id="337" r:id="rId24"/>
    <p:sldId id="338" r:id="rId25"/>
    <p:sldId id="339" r:id="rId26"/>
    <p:sldId id="341" r:id="rId27"/>
    <p:sldId id="323" r:id="rId28"/>
    <p:sldId id="340" r:id="rId29"/>
    <p:sldId id="342" r:id="rId30"/>
    <p:sldId id="343" r:id="rId31"/>
    <p:sldId id="325" r:id="rId32"/>
    <p:sldId id="332" r:id="rId33"/>
    <p:sldId id="333" r:id="rId34"/>
    <p:sldId id="334" r:id="rId35"/>
    <p:sldId id="353" r:id="rId36"/>
    <p:sldId id="356" r:id="rId37"/>
    <p:sldId id="359" r:id="rId38"/>
    <p:sldId id="355" r:id="rId39"/>
    <p:sldId id="348" r:id="rId40"/>
    <p:sldId id="347" r:id="rId41"/>
    <p:sldId id="329" r:id="rId42"/>
    <p:sldId id="331" r:id="rId43"/>
    <p:sldId id="330" r:id="rId44"/>
    <p:sldId id="302" r:id="rId45"/>
    <p:sldId id="346" r:id="rId46"/>
    <p:sldId id="350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051F"/>
    <a:srgbClr val="BD1E03"/>
    <a:srgbClr val="CC0000"/>
    <a:srgbClr val="0631BA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89" autoAdjust="0"/>
    <p:restoredTop sz="94660"/>
  </p:normalViewPr>
  <p:slideViewPr>
    <p:cSldViewPr>
      <p:cViewPr varScale="1">
        <p:scale>
          <a:sx n="75" d="100"/>
          <a:sy n="75" d="100"/>
        </p:scale>
        <p:origin x="9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presProps" Target="presProps.xml"/><Relationship Id="rId8" Type="http://schemas.openxmlformats.org/officeDocument/2006/relationships/slide" Target="slides/slide4.xml"/><Relationship Id="rId5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3DCC-7D9B-4765-A5B6-066245FC7DA8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124-FF21-471A-B541-99280661CF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3DCC-7D9B-4765-A5B6-066245FC7DA8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124-FF21-471A-B541-99280661CF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3DCC-7D9B-4765-A5B6-066245FC7DA8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124-FF21-471A-B541-99280661CF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>
                <a:solidFill>
                  <a:srgbClr val="5B6973"/>
                </a:solidFill>
              </a:rPr>
              <a:pPr/>
              <a:t>26/09/2018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>
                <a:solidFill>
                  <a:srgbClr val="5B6973"/>
                </a:solidFill>
              </a:rPr>
              <a:pPr/>
              <a:t>‹#›</a:t>
            </a:fld>
            <a:endParaRPr lang="en-CA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0181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>
                <a:solidFill>
                  <a:srgbClr val="5B6973"/>
                </a:solidFill>
              </a:rPr>
              <a:pPr/>
              <a:t>26/09/2018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>
                <a:solidFill>
                  <a:srgbClr val="5B6973"/>
                </a:solidFill>
              </a:rPr>
              <a:pPr/>
              <a:t>‹#›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4982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>
                <a:solidFill>
                  <a:srgbClr val="5B6973"/>
                </a:solidFill>
              </a:rPr>
              <a:pPr/>
              <a:t>26/09/2018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>
                <a:solidFill>
                  <a:srgbClr val="5B6973"/>
                </a:solidFill>
              </a:rPr>
              <a:pPr/>
              <a:t>‹#›</a:t>
            </a:fld>
            <a:endParaRPr lang="en-CA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8524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>
                <a:solidFill>
                  <a:srgbClr val="5B6973"/>
                </a:solidFill>
              </a:rPr>
              <a:pPr/>
              <a:t>26/09/2018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srgbClr val="5B697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>
                <a:solidFill>
                  <a:srgbClr val="5B6973"/>
                </a:solidFill>
              </a:rPr>
              <a:pPr/>
              <a:t>‹#›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9998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>
                <a:solidFill>
                  <a:srgbClr val="5B6973"/>
                </a:solidFill>
              </a:rPr>
              <a:pPr/>
              <a:t>26/09/2018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srgbClr val="5B6973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>
                <a:solidFill>
                  <a:srgbClr val="5B6973"/>
                </a:solidFill>
              </a:rPr>
              <a:pPr/>
              <a:t>‹#›</a:t>
            </a:fld>
            <a:endParaRPr lang="en-CA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097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>
                <a:solidFill>
                  <a:srgbClr val="5B6973"/>
                </a:solidFill>
              </a:rPr>
              <a:pPr/>
              <a:t>26/09/2018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srgbClr val="5B6973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>
                <a:solidFill>
                  <a:srgbClr val="5B6973"/>
                </a:solidFill>
              </a:rPr>
              <a:pPr/>
              <a:t>‹#›</a:t>
            </a:fld>
            <a:endParaRPr lang="en-CA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5238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>
                <a:solidFill>
                  <a:srgbClr val="5B6973"/>
                </a:solidFill>
              </a:rPr>
              <a:pPr/>
              <a:t>26/09/2018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srgbClr val="5B6973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>
                <a:solidFill>
                  <a:srgbClr val="5B6973"/>
                </a:solidFill>
              </a:rPr>
              <a:pPr/>
              <a:t>‹#›</a:t>
            </a:fld>
            <a:endParaRPr lang="en-CA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6271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>
                <a:solidFill>
                  <a:srgbClr val="5B6973"/>
                </a:solidFill>
              </a:rPr>
              <a:pPr/>
              <a:t>26/09/2018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srgbClr val="5B697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>
                <a:solidFill>
                  <a:srgbClr val="5B6973"/>
                </a:solidFill>
              </a:rPr>
              <a:pPr/>
              <a:t>‹#›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908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3DCC-7D9B-4765-A5B6-066245FC7DA8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124-FF21-471A-B541-99280661CF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>
                <a:solidFill>
                  <a:srgbClr val="5B6973"/>
                </a:solidFill>
              </a:rPr>
              <a:pPr/>
              <a:t>26/09/2018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srgbClr val="5B697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>
                <a:solidFill>
                  <a:srgbClr val="5B6973"/>
                </a:solidFill>
              </a:rPr>
              <a:pPr/>
              <a:t>‹#›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3030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>
                <a:solidFill>
                  <a:srgbClr val="5B6973"/>
                </a:solidFill>
              </a:rPr>
              <a:pPr/>
              <a:t>26/09/2018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>
                <a:solidFill>
                  <a:srgbClr val="5B6973"/>
                </a:solidFill>
              </a:rPr>
              <a:pPr/>
              <a:t>‹#›</a:t>
            </a:fld>
            <a:endParaRPr lang="en-CA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3684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>
                <a:solidFill>
                  <a:srgbClr val="5B6973"/>
                </a:solidFill>
              </a:rPr>
              <a:pPr/>
              <a:t>26/09/2018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>
                <a:solidFill>
                  <a:srgbClr val="5B6973"/>
                </a:solidFill>
              </a:rPr>
              <a:pPr/>
              <a:t>‹#›</a:t>
            </a:fld>
            <a:endParaRPr lang="en-CA">
              <a:solidFill>
                <a:srgbClr val="5B6973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8850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>
                <a:solidFill>
                  <a:srgbClr val="5B6973"/>
                </a:solidFill>
              </a:rPr>
              <a:pPr/>
              <a:t>26/09/2018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>
                <a:solidFill>
                  <a:srgbClr val="5B6973"/>
                </a:solidFill>
              </a:rPr>
              <a:pPr/>
              <a:t>‹#›</a:t>
            </a:fld>
            <a:endParaRPr lang="en-CA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65476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>
                <a:solidFill>
                  <a:srgbClr val="5B6973"/>
                </a:solidFill>
              </a:rPr>
              <a:pPr/>
              <a:t>26/09/2018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>
                <a:solidFill>
                  <a:srgbClr val="5B6973"/>
                </a:solidFill>
              </a:rPr>
              <a:pPr/>
              <a:t>‹#›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4730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>
                <a:solidFill>
                  <a:srgbClr val="5B6973"/>
                </a:solidFill>
              </a:rPr>
              <a:pPr/>
              <a:t>26/09/2018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>
                <a:solidFill>
                  <a:srgbClr val="5B6973"/>
                </a:solidFill>
              </a:rPr>
              <a:pPr/>
              <a:t>‹#›</a:t>
            </a:fld>
            <a:endParaRPr lang="en-CA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8532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>
                <a:solidFill>
                  <a:srgbClr val="5B6973"/>
                </a:solidFill>
              </a:rPr>
              <a:pPr/>
              <a:t>26/09/2018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srgbClr val="5B697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>
                <a:solidFill>
                  <a:srgbClr val="5B6973"/>
                </a:solidFill>
              </a:rPr>
              <a:pPr/>
              <a:t>‹#›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0474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>
                <a:solidFill>
                  <a:srgbClr val="5B6973"/>
                </a:solidFill>
              </a:rPr>
              <a:pPr/>
              <a:t>26/09/2018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srgbClr val="5B6973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>
                <a:solidFill>
                  <a:srgbClr val="5B6973"/>
                </a:solidFill>
              </a:rPr>
              <a:pPr/>
              <a:t>‹#›</a:t>
            </a:fld>
            <a:endParaRPr lang="en-CA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310807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>
                <a:solidFill>
                  <a:srgbClr val="5B6973"/>
                </a:solidFill>
              </a:rPr>
              <a:pPr/>
              <a:t>26/09/2018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srgbClr val="5B6973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>
                <a:solidFill>
                  <a:srgbClr val="5B6973"/>
                </a:solidFill>
              </a:rPr>
              <a:pPr/>
              <a:t>‹#›</a:t>
            </a:fld>
            <a:endParaRPr lang="en-CA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0331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>
                <a:solidFill>
                  <a:srgbClr val="5B6973"/>
                </a:solidFill>
              </a:rPr>
              <a:pPr/>
              <a:t>26/09/2018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srgbClr val="5B6973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>
                <a:solidFill>
                  <a:srgbClr val="5B6973"/>
                </a:solidFill>
              </a:rPr>
              <a:pPr/>
              <a:t>‹#›</a:t>
            </a:fld>
            <a:endParaRPr lang="en-CA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158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3DCC-7D9B-4765-A5B6-066245FC7DA8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124-FF21-471A-B541-99280661CF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>
                <a:solidFill>
                  <a:srgbClr val="5B6973"/>
                </a:solidFill>
              </a:rPr>
              <a:pPr/>
              <a:t>26/09/2018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srgbClr val="5B697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>
                <a:solidFill>
                  <a:srgbClr val="5B6973"/>
                </a:solidFill>
              </a:rPr>
              <a:pPr/>
              <a:t>‹#›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7310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>
                <a:solidFill>
                  <a:srgbClr val="5B6973"/>
                </a:solidFill>
              </a:rPr>
              <a:pPr/>
              <a:t>26/09/2018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srgbClr val="5B697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>
                <a:solidFill>
                  <a:srgbClr val="5B6973"/>
                </a:solidFill>
              </a:rPr>
              <a:pPr/>
              <a:t>‹#›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92211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>
                <a:solidFill>
                  <a:srgbClr val="5B6973"/>
                </a:solidFill>
              </a:rPr>
              <a:pPr/>
              <a:t>26/09/2018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>
                <a:solidFill>
                  <a:srgbClr val="5B6973"/>
                </a:solidFill>
              </a:rPr>
              <a:pPr/>
              <a:t>‹#›</a:t>
            </a:fld>
            <a:endParaRPr lang="en-CA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79635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>
                <a:solidFill>
                  <a:srgbClr val="5B6973"/>
                </a:solidFill>
              </a:rPr>
              <a:pPr/>
              <a:t>26/09/2018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>
                <a:solidFill>
                  <a:srgbClr val="5B6973"/>
                </a:solidFill>
              </a:rPr>
              <a:pPr/>
              <a:t>‹#›</a:t>
            </a:fld>
            <a:endParaRPr lang="en-CA">
              <a:solidFill>
                <a:srgbClr val="5B6973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9479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3DCC-7D9B-4765-A5B6-066245FC7D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124-FF21-471A-B541-99280661CF9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43422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3DCC-7D9B-4765-A5B6-066245FC7D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124-FF21-471A-B541-99280661CF9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0790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3DCC-7D9B-4765-A5B6-066245FC7D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124-FF21-471A-B541-99280661CF9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59123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3DCC-7D9B-4765-A5B6-066245FC7D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124-FF21-471A-B541-99280661CF9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9901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3DCC-7D9B-4765-A5B6-066245FC7D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124-FF21-471A-B541-99280661CF9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51648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3DCC-7D9B-4765-A5B6-066245FC7D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124-FF21-471A-B541-99280661CF9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637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3DCC-7D9B-4765-A5B6-066245FC7DA8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124-FF21-471A-B541-99280661CF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3DCC-7D9B-4765-A5B6-066245FC7D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124-FF21-471A-B541-99280661CF9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05073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3DCC-7D9B-4765-A5B6-066245FC7D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124-FF21-471A-B541-99280661CF9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37033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3DCC-7D9B-4765-A5B6-066245FC7D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124-FF21-471A-B541-99280661CF9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4871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3DCC-7D9B-4765-A5B6-066245FC7D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124-FF21-471A-B541-99280661CF9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66104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3DCC-7D9B-4765-A5B6-066245FC7D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124-FF21-471A-B541-99280661CF9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396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3DCC-7D9B-4765-A5B6-066245FC7DA8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124-FF21-471A-B541-99280661CF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3DCC-7D9B-4765-A5B6-066245FC7DA8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124-FF21-471A-B541-99280661CF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3DCC-7D9B-4765-A5B6-066245FC7DA8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124-FF21-471A-B541-99280661CF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3DCC-7D9B-4765-A5B6-066245FC7DA8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124-FF21-471A-B541-99280661CF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3DCC-7D9B-4765-A5B6-066245FC7DA8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39124-FF21-471A-B541-99280661CF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73DCC-7D9B-4765-A5B6-066245FC7DA8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39124-FF21-471A-B541-99280661CF9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9ED10C9-0738-409C-B835-38ABA70D9655}" type="datetimeFigureOut">
              <a:rPr lang="en-CA" smtClean="0">
                <a:solidFill>
                  <a:srgbClr val="5B6973"/>
                </a:solidFill>
              </a:rPr>
              <a:pPr/>
              <a:t>26/09/2018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CA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71C14F3-231E-43A3-A6BF-DAAF09DB0E3E}" type="slidenum">
              <a:rPr lang="en-CA" smtClean="0">
                <a:solidFill>
                  <a:srgbClr val="5B6973"/>
                </a:solidFill>
              </a:rPr>
              <a:pPr/>
              <a:t>‹#›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614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9ED10C9-0738-409C-B835-38ABA70D9655}" type="datetimeFigureOut">
              <a:rPr lang="en-CA" smtClean="0">
                <a:solidFill>
                  <a:srgbClr val="5B6973"/>
                </a:solidFill>
              </a:rPr>
              <a:pPr/>
              <a:t>26/09/2018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CA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71C14F3-231E-43A3-A6BF-DAAF09DB0E3E}" type="slidenum">
              <a:rPr lang="en-CA" smtClean="0">
                <a:solidFill>
                  <a:srgbClr val="5B6973"/>
                </a:solidFill>
              </a:rPr>
              <a:pPr/>
              <a:t>‹#›</a:t>
            </a:fld>
            <a:endParaRPr lang="en-CA">
              <a:solidFill>
                <a:srgbClr val="5B6973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305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73DCC-7D9B-4765-A5B6-066245FC7D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39124-FF21-471A-B541-99280661CF9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608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serc-crsng.gc.ca/Students-Etudiants/PG-CS/CGSM-BESCM_eng.asp" TargetMode="Externa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serc-crsng.gc.ca/Students-Etudiants/PG-CS/CGSM-BESCM_eng.asp" TargetMode="Externa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kelly.tracey@ufv.ca" TargetMode="External"/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serc-crsng.gc.ca/ResearchPortal-PortailDeRecherche/Instructions-Instructions/CGS_M-BESC_M_eng.asp#presentation_standards" TargetMode="Externa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serc-crsng.gc.ca/ResearchPortal-PortailDeRecherche/Instructions-Instructions/CGS_M-BESC_M_eng.asp#presentation_standards" TargetMode="Externa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mailto:greg.Schlitt@ufv.ca" TargetMode="External"/><Relationship Id="rId2" Type="http://schemas.openxmlformats.org/officeDocument/2006/relationships/hyperlink" Target="mailto:brad.whittaker@ufv.ca" TargetMode="External"/><Relationship Id="rId1" Type="http://schemas.openxmlformats.org/officeDocument/2006/relationships/slideLayout" Target="../slideLayouts/slideLayout24.xml"/><Relationship Id="rId4" Type="http://schemas.openxmlformats.org/officeDocument/2006/relationships/hyperlink" Target="mailto:kelly.tracey@ufv.ca" TargetMode="Externa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serc-crsng.gc.ca/Students-Etudiants/PG-CS/CGSM-BESCM_eng.asp#_Program_of_Study" TargetMode="Externa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118564" y="331488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rgbClr val="98C723">
                  <a:lumMod val="75000"/>
                </a:srgbClr>
              </a:gs>
              <a:gs pos="100000">
                <a:srgbClr val="98C723">
                  <a:lumMod val="60000"/>
                  <a:lumOff val="40000"/>
                </a:srgbClr>
              </a:gs>
            </a:gsLst>
            <a:lin ang="5400000" scaled="0"/>
          </a:gradFill>
          <a:ln w="158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grpSp>
        <p:nvGrpSpPr>
          <p:cNvPr id="12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3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rgbClr val="E7ECED">
                <a:alpha val="29000"/>
              </a:srgb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rgbClr val="E7ECED">
                <a:alpha val="40000"/>
              </a:srgb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</a:endParaRPr>
            </a:p>
          </p:txBody>
        </p:sp>
        <p:sp>
          <p:nvSpPr>
            <p:cNvPr id="15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</a:endParaRPr>
            </a:p>
          </p:txBody>
        </p:sp>
        <p:sp>
          <p:nvSpPr>
            <p:cNvPr id="16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</a:endParaRPr>
            </a:p>
          </p:txBody>
        </p:sp>
        <p:sp useBgFill="1">
          <p:nvSpPr>
            <p:cNvPr id="17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</a:endParaRPr>
            </a:p>
          </p:txBody>
        </p:sp>
      </p:grpSp>
      <p:grpSp>
        <p:nvGrpSpPr>
          <p:cNvPr id="19" name="Group 9"/>
          <p:cNvGrpSpPr>
            <a:grpSpLocks noChangeAspect="1"/>
          </p:cNvGrpSpPr>
          <p:nvPr/>
        </p:nvGrpSpPr>
        <p:grpSpPr bwMode="hidden">
          <a:xfrm>
            <a:off x="364065" y="5506363"/>
            <a:ext cx="8723376" cy="1331580"/>
            <a:chOff x="-3905250" y="4294188"/>
            <a:chExt cx="13011150" cy="1892300"/>
          </a:xfrm>
        </p:grpSpPr>
        <p:sp>
          <p:nvSpPr>
            <p:cNvPr id="2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rgbClr val="E7ECED">
                <a:alpha val="29000"/>
              </a:srgb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</a:endParaRPr>
            </a:p>
          </p:txBody>
        </p:sp>
        <p:sp>
          <p:nvSpPr>
            <p:cNvPr id="2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rgbClr val="E7ECED">
                <a:alpha val="40000"/>
              </a:srgb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</a:endParaRPr>
            </a:p>
          </p:txBody>
        </p:sp>
        <p:sp>
          <p:nvSpPr>
            <p:cNvPr id="2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</a:endParaRPr>
            </a:p>
          </p:txBody>
        </p:sp>
        <p:sp>
          <p:nvSpPr>
            <p:cNvPr id="2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</a:endParaRPr>
            </a:p>
          </p:txBody>
        </p:sp>
        <p:sp useBgFill="1">
          <p:nvSpPr>
            <p:cNvPr id="2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</a:endParaRPr>
            </a:p>
          </p:txBody>
        </p:sp>
      </p:grpSp>
      <p:sp>
        <p:nvSpPr>
          <p:cNvPr id="28" name="Title 1"/>
          <p:cNvSpPr txBox="1">
            <a:spLocks/>
          </p:cNvSpPr>
          <p:nvPr/>
        </p:nvSpPr>
        <p:spPr>
          <a:xfrm>
            <a:off x="839553" y="548680"/>
            <a:ext cx="7772400" cy="178010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noProof="0" dirty="0" smtClean="0">
              <a:solidFill>
                <a:sysClr val="windowText" lastClr="000000"/>
              </a:solidFill>
              <a:latin typeface="Candara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noProof="0" dirty="0" smtClean="0">
                <a:solidFill>
                  <a:sysClr val="windowText" lastClr="000000"/>
                </a:solidFill>
                <a:latin typeface="Candara"/>
              </a:rPr>
              <a:t>NSERC – SSHRC - CIHR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noProof="0" dirty="0" smtClean="0">
                <a:solidFill>
                  <a:sysClr val="windowText" lastClr="000000"/>
                </a:solidFill>
                <a:latin typeface="Candara"/>
              </a:rPr>
              <a:t>Master’s (CGS) Scholarships</a:t>
            </a:r>
            <a:endParaRPr kumimoji="0" lang="en-CA" sz="4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ndara"/>
              <a:ea typeface="+mj-ea"/>
              <a:cs typeface="+mj-cs"/>
            </a:endParaRPr>
          </a:p>
        </p:txBody>
      </p:sp>
      <p:sp>
        <p:nvSpPr>
          <p:cNvPr id="29" name="Subtitle 2"/>
          <p:cNvSpPr txBox="1">
            <a:spLocks/>
          </p:cNvSpPr>
          <p:nvPr/>
        </p:nvSpPr>
        <p:spPr>
          <a:xfrm>
            <a:off x="1043608" y="3140968"/>
            <a:ext cx="6730145" cy="1930844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8C723"/>
              </a:buClr>
              <a:buSzPct val="100000"/>
              <a:buFont typeface="Symbol" pitchFamily="18" charset="2"/>
              <a:buNone/>
              <a:tabLst/>
              <a:defRPr/>
            </a:pPr>
            <a:r>
              <a:rPr kumimoji="0" lang="en-CA" sz="33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Brad Whittaker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8C723"/>
              </a:buClr>
              <a:buSzPct val="100000"/>
              <a:buFont typeface="Symbol" pitchFamily="18" charset="2"/>
              <a:buNone/>
              <a:tabLst/>
              <a:defRPr/>
            </a:pPr>
            <a:endParaRPr lang="en-CA" dirty="0">
              <a:solidFill>
                <a:sysClr val="windowText" lastClr="000000"/>
              </a:solidFill>
              <a:latin typeface="Candara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8C723"/>
              </a:buClr>
              <a:buSzPct val="100000"/>
              <a:buFont typeface="Symbol" pitchFamily="18" charset="2"/>
              <a:buNone/>
              <a:tabLst/>
              <a:defRPr/>
            </a:pPr>
            <a:r>
              <a:rPr lang="en-CA" sz="3100" dirty="0" smtClean="0">
                <a:solidFill>
                  <a:sysClr val="windowText" lastClr="000000"/>
                </a:solidFill>
                <a:latin typeface="Candara"/>
              </a:rPr>
              <a:t>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8C723"/>
              </a:buClr>
              <a:buSzPct val="100000"/>
              <a:buFont typeface="Symbol" pitchFamily="18" charset="2"/>
              <a:buNone/>
              <a:tabLst/>
              <a:defRPr/>
            </a:pPr>
            <a:r>
              <a:rPr kumimoji="0" lang="en-CA" sz="31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Research Services and Industry Liaison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8C723"/>
              </a:buClr>
              <a:buSzPct val="100000"/>
              <a:buFont typeface="Symbol" pitchFamily="18" charset="2"/>
              <a:buNone/>
              <a:tabLst/>
              <a:defRPr/>
            </a:pPr>
            <a:r>
              <a:rPr kumimoji="0" lang="en-CA" sz="20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 </a:t>
            </a:r>
          </a:p>
          <a:p>
            <a:pPr>
              <a:buClr>
                <a:srgbClr val="98C723"/>
              </a:buClr>
              <a:defRPr/>
            </a:pPr>
            <a:r>
              <a:rPr lang="en-CA" sz="2900" dirty="0" smtClean="0">
                <a:solidFill>
                  <a:sysClr val="windowText" lastClr="000000"/>
                </a:solidFill>
                <a:latin typeface="Candara"/>
              </a:rPr>
              <a:t>September 26, </a:t>
            </a:r>
            <a:r>
              <a:rPr lang="en-CA" sz="2900" dirty="0" smtClean="0">
                <a:solidFill>
                  <a:sysClr val="windowText" lastClr="000000"/>
                </a:solidFill>
                <a:latin typeface="Candara"/>
              </a:rPr>
              <a:t>2018</a:t>
            </a:r>
            <a:endParaRPr lang="en-CA" sz="2900" dirty="0">
              <a:solidFill>
                <a:sysClr val="windowText" lastClr="000000"/>
              </a:solidFill>
              <a:latin typeface="Candara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8C723"/>
              </a:buClr>
              <a:buSzPct val="100000"/>
              <a:buFont typeface="Symbol" pitchFamily="18" charset="2"/>
              <a:buNone/>
              <a:tabLst/>
              <a:defRPr/>
            </a:pPr>
            <a:endParaRPr kumimoji="0" lang="en-CA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pic>
        <p:nvPicPr>
          <p:cNvPr id="30" name="Picture 29" descr="https://gw.ufv.ca/oneNet/NetStorage/DriveG%40DEPT/Logo%20Social%20Work%20Human%20Services/UFV_BW_JPG15398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560" y="5642708"/>
            <a:ext cx="2705100" cy="865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55591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67833" y="2636912"/>
            <a:ext cx="7408333" cy="4065315"/>
          </a:xfrm>
        </p:spPr>
        <p:txBody>
          <a:bodyPr/>
          <a:lstStyle/>
          <a:p>
            <a:r>
              <a:rPr lang="en-CA" b="1" dirty="0" smtClean="0">
                <a:solidFill>
                  <a:schemeClr val="tx1"/>
                </a:solidFill>
              </a:rPr>
              <a:t>Submission - December 1, 2018</a:t>
            </a:r>
          </a:p>
          <a:p>
            <a:r>
              <a:rPr lang="en-CA" b="1" dirty="0" smtClean="0">
                <a:solidFill>
                  <a:schemeClr val="tx1"/>
                </a:solidFill>
              </a:rPr>
              <a:t>Results – April 1, 2019</a:t>
            </a:r>
          </a:p>
          <a:p>
            <a:r>
              <a:rPr lang="en-CA" b="1" dirty="0" smtClean="0">
                <a:solidFill>
                  <a:schemeClr val="tx1"/>
                </a:solidFill>
              </a:rPr>
              <a:t>Award - $17,500 for 12 months</a:t>
            </a:r>
          </a:p>
          <a:p>
            <a:r>
              <a:rPr lang="en-CA" b="1" dirty="0" smtClean="0">
                <a:solidFill>
                  <a:schemeClr val="tx1"/>
                </a:solidFill>
              </a:rPr>
              <a:t>Acceptance / decline of offer – 21 days after the offer</a:t>
            </a:r>
          </a:p>
          <a:p>
            <a:r>
              <a:rPr lang="en-CA" b="1" dirty="0" smtClean="0">
                <a:solidFill>
                  <a:schemeClr val="tx1"/>
                </a:solidFill>
              </a:rPr>
              <a:t>Note: you will need transcripts from all undergraduate institutions – this takes time</a:t>
            </a:r>
          </a:p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www.nserc-crsng.gc.ca/Students-Etudiants/PG-CS/CGSM-BESCM_eng.asp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Deadlines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295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solidFill>
                  <a:schemeClr val="tx1"/>
                </a:solidFill>
              </a:rPr>
              <a:t>The Faculty of Graduate Studies (or its equivalent) at each Canadian institution is responsible for coordinating the selection process for the CGS M applications, and for communicating the results to the applicants and agencies.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chemeClr val="tx1"/>
                </a:solidFill>
              </a:rPr>
              <a:t>institution selection committees evaluate each </a:t>
            </a:r>
            <a:r>
              <a:rPr lang="en-US" dirty="0" smtClean="0">
                <a:solidFill>
                  <a:schemeClr val="tx1"/>
                </a:solidFill>
              </a:rPr>
              <a:t>CGS </a:t>
            </a:r>
            <a:r>
              <a:rPr lang="en-US" dirty="0">
                <a:solidFill>
                  <a:schemeClr val="tx1"/>
                </a:solidFill>
              </a:rPr>
              <a:t>M application.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Institutions </a:t>
            </a:r>
            <a:r>
              <a:rPr lang="en-US" dirty="0">
                <a:solidFill>
                  <a:schemeClr val="tx1"/>
                </a:solidFill>
              </a:rPr>
              <a:t>could have more than one selection </a:t>
            </a:r>
            <a:r>
              <a:rPr lang="en-US" dirty="0" smtClean="0">
                <a:solidFill>
                  <a:schemeClr val="tx1"/>
                </a:solidFill>
              </a:rPr>
              <a:t>committee</a:t>
            </a:r>
          </a:p>
          <a:p>
            <a:r>
              <a:rPr lang="en-CA" dirty="0" smtClean="0">
                <a:solidFill>
                  <a:schemeClr val="tx1"/>
                </a:solidFill>
              </a:rPr>
              <a:t>Tenable only at eligible Canadian Institutions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Selection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6909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5"/>
            <a:r>
              <a:rPr lang="en-CA" sz="4000" dirty="0" smtClean="0"/>
              <a:t> </a:t>
            </a:r>
            <a:r>
              <a:rPr lang="en-CA" sz="4000" dirty="0" smtClean="0">
                <a:solidFill>
                  <a:schemeClr val="tx1"/>
                </a:solidFill>
              </a:rPr>
              <a:t>Total awards: 2500</a:t>
            </a:r>
          </a:p>
          <a:p>
            <a:pPr lvl="5"/>
            <a:r>
              <a:rPr lang="en-CA" sz="4000" dirty="0" smtClean="0">
                <a:solidFill>
                  <a:schemeClr val="tx1"/>
                </a:solidFill>
              </a:rPr>
              <a:t> CIHR: 400</a:t>
            </a:r>
          </a:p>
          <a:p>
            <a:pPr lvl="5"/>
            <a:r>
              <a:rPr lang="en-CA" sz="4000" dirty="0" smtClean="0">
                <a:solidFill>
                  <a:schemeClr val="tx1"/>
                </a:solidFill>
              </a:rPr>
              <a:t> NSERC: 800</a:t>
            </a:r>
          </a:p>
          <a:p>
            <a:pPr lvl="5"/>
            <a:r>
              <a:rPr lang="en-CA" sz="4000" dirty="0" smtClean="0">
                <a:solidFill>
                  <a:schemeClr val="tx1"/>
                </a:solidFill>
              </a:rPr>
              <a:t> SSHRC: 1,300</a:t>
            </a:r>
            <a:endParaRPr lang="en-CA" sz="400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Allocations - Nationally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922972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Each eligible institution is assigned a separate allocation of awards to offer from each agency.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CA" dirty="0" smtClean="0">
                <a:solidFill>
                  <a:schemeClr val="tx1"/>
                </a:solidFill>
              </a:rPr>
              <a:t>For example:            CIHR/NSERC/SSHRC</a:t>
            </a:r>
          </a:p>
          <a:p>
            <a:pPr lvl="2"/>
            <a:r>
              <a:rPr lang="en-CA" sz="2400" dirty="0" smtClean="0">
                <a:solidFill>
                  <a:schemeClr val="tx1"/>
                </a:solidFill>
              </a:rPr>
              <a:t>UVIC: 62  -        6 /    18     /   38 </a:t>
            </a:r>
          </a:p>
          <a:p>
            <a:pPr lvl="2"/>
            <a:r>
              <a:rPr lang="en-CA" sz="2400" dirty="0" smtClean="0">
                <a:solidFill>
                  <a:schemeClr val="tx1"/>
                </a:solidFill>
              </a:rPr>
              <a:t>SFU: 79  -         10 /    21    /    48</a:t>
            </a:r>
          </a:p>
          <a:p>
            <a:pPr lvl="2"/>
            <a:r>
              <a:rPr lang="en-CA" sz="2400" dirty="0" smtClean="0">
                <a:solidFill>
                  <a:schemeClr val="tx1"/>
                </a:solidFill>
              </a:rPr>
              <a:t>UBC: 201 -       40 /    75   /    86</a:t>
            </a:r>
          </a:p>
          <a:p>
            <a:pPr lvl="2"/>
            <a:r>
              <a:rPr lang="en-CA" sz="2400" dirty="0" smtClean="0">
                <a:solidFill>
                  <a:schemeClr val="tx1"/>
                </a:solidFill>
              </a:rPr>
              <a:t>TRU: 4 –            1 /       1     /     2</a:t>
            </a:r>
          </a:p>
          <a:p>
            <a:pPr lvl="2"/>
            <a:r>
              <a:rPr lang="en-CA" sz="2400" dirty="0" smtClean="0">
                <a:solidFill>
                  <a:schemeClr val="tx1"/>
                </a:solidFill>
              </a:rPr>
              <a:t>UFV:			1</a:t>
            </a:r>
          </a:p>
          <a:p>
            <a:pPr marL="627063" lvl="2" indent="0">
              <a:buNone/>
            </a:pPr>
            <a:endParaRPr lang="en-CA" sz="2400" dirty="0" smtClean="0">
              <a:solidFill>
                <a:schemeClr val="tx1"/>
              </a:solidFill>
            </a:endParaRPr>
          </a:p>
          <a:p>
            <a:r>
              <a:rPr lang="en-CA" sz="2200" b="1" dirty="0" smtClean="0">
                <a:solidFill>
                  <a:schemeClr val="tx1"/>
                </a:solidFill>
              </a:rPr>
              <a:t>May apply to a maximum of 3 different institutions – connect with them now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Allocations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6669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Joint programs with a professional degree (e.g., MD/PhD, DVM/PhD, </a:t>
            </a:r>
            <a:r>
              <a:rPr lang="en-US" dirty="0" smtClean="0">
                <a:solidFill>
                  <a:schemeClr val="tx1"/>
                </a:solidFill>
              </a:rPr>
              <a:t>MBA/PhD</a:t>
            </a:r>
            <a:r>
              <a:rPr lang="en-US" dirty="0">
                <a:solidFill>
                  <a:schemeClr val="tx1"/>
                </a:solidFill>
              </a:rPr>
              <a:t>, MA/MBA) are eligible if they have a demonstrated and significant research component as described above. </a:t>
            </a:r>
          </a:p>
          <a:p>
            <a:r>
              <a:rPr lang="en-US" dirty="0">
                <a:solidFill>
                  <a:schemeClr val="tx1"/>
                </a:solidFill>
              </a:rPr>
              <a:t>Clinically-oriented programs of study, including clinical psychology are also eligible programs if they have a demonstrated and significant research component as described above.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Non Traditional Programs of Study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2049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CIHR, NSERC and SSHRC support and promote high-quality research in a wide variety of disciplines and areas, which are divided into broad fields of research (health, natural sciences and engineering, and social sciences and humanities). 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Field of Research and Subject Matter Eligibility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6460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en-CA" dirty="0" smtClean="0">
                <a:solidFill>
                  <a:schemeClr val="tx1"/>
                </a:solidFill>
                <a:hlinkClick r:id="rId2"/>
              </a:rPr>
              <a:t>www.nserc-crsng.gc.ca/Students-Etudiants/PG-CS/CGSM-BESCM_eng.asp</a:t>
            </a:r>
            <a:r>
              <a:rPr lang="en-CA" dirty="0" smtClean="0">
                <a:solidFill>
                  <a:schemeClr val="tx1"/>
                </a:solidFill>
              </a:rPr>
              <a:t> </a:t>
            </a:r>
            <a:endParaRPr lang="en-CA" dirty="0">
              <a:solidFill>
                <a:schemeClr val="tx1"/>
              </a:solidFill>
            </a:endParaRPr>
          </a:p>
          <a:p>
            <a:r>
              <a:rPr lang="en-CA" dirty="0" smtClean="0">
                <a:solidFill>
                  <a:schemeClr val="tx1"/>
                </a:solidFill>
              </a:rPr>
              <a:t>Go to the </a:t>
            </a:r>
            <a:r>
              <a:rPr lang="en-CA" dirty="0" smtClean="0">
                <a:solidFill>
                  <a:srgbClr val="FF0000"/>
                </a:solidFill>
              </a:rPr>
              <a:t>Research Portal, </a:t>
            </a:r>
            <a:endParaRPr lang="en-CA" dirty="0">
              <a:solidFill>
                <a:schemeClr val="tx1"/>
              </a:solidFill>
            </a:endParaRPr>
          </a:p>
          <a:p>
            <a:r>
              <a:rPr lang="en-CA" dirty="0" smtClean="0">
                <a:solidFill>
                  <a:schemeClr val="tx1"/>
                </a:solidFill>
              </a:rPr>
              <a:t>Sign in</a:t>
            </a:r>
          </a:p>
          <a:p>
            <a:r>
              <a:rPr lang="en-CA" dirty="0" smtClean="0">
                <a:solidFill>
                  <a:schemeClr val="tx1"/>
                </a:solidFill>
              </a:rPr>
              <a:t>Click on Create Applications</a:t>
            </a:r>
          </a:p>
          <a:p>
            <a:r>
              <a:rPr lang="en-CA" dirty="0" smtClean="0">
                <a:solidFill>
                  <a:schemeClr val="tx1"/>
                </a:solidFill>
              </a:rPr>
              <a:t>Select CGS M Program</a:t>
            </a:r>
          </a:p>
          <a:p>
            <a:r>
              <a:rPr lang="en-CA" dirty="0" smtClean="0">
                <a:solidFill>
                  <a:schemeClr val="tx1"/>
                </a:solidFill>
              </a:rPr>
              <a:t>Click on Create</a:t>
            </a:r>
          </a:p>
          <a:p>
            <a:r>
              <a:rPr lang="en-CA" dirty="0" smtClean="0">
                <a:solidFill>
                  <a:schemeClr val="tx1"/>
                </a:solidFill>
              </a:rPr>
              <a:t>Note: Instructions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Completing the Application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1390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>
                <a:solidFill>
                  <a:schemeClr val="tx1"/>
                </a:solidFill>
              </a:rPr>
              <a:t>Where you complete the application</a:t>
            </a:r>
          </a:p>
          <a:p>
            <a:r>
              <a:rPr lang="en-CA" dirty="0" smtClean="0">
                <a:solidFill>
                  <a:schemeClr val="tx1"/>
                </a:solidFill>
              </a:rPr>
              <a:t>Need to create an account</a:t>
            </a:r>
          </a:p>
          <a:p>
            <a:r>
              <a:rPr lang="en-CA" dirty="0" smtClean="0">
                <a:solidFill>
                  <a:schemeClr val="tx1"/>
                </a:solidFill>
              </a:rPr>
              <a:t>Attachments are pdfs </a:t>
            </a:r>
          </a:p>
          <a:p>
            <a:r>
              <a:rPr lang="en-CA" dirty="0" smtClean="0">
                <a:solidFill>
                  <a:schemeClr val="tx1"/>
                </a:solidFill>
              </a:rPr>
              <a:t>Look at instructions &amp; selection criteria  while writing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chemeClr val="tx1"/>
                </a:solidFill>
              </a:rPr>
              <a:t>Research Portal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6349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420888"/>
            <a:ext cx="7408333" cy="396044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You </a:t>
            </a:r>
            <a:r>
              <a:rPr lang="en-US" dirty="0">
                <a:solidFill>
                  <a:schemeClr val="tx1"/>
                </a:solidFill>
              </a:rPr>
              <a:t>must indicate the institution at which you intend to hold the award.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You </a:t>
            </a:r>
            <a:r>
              <a:rPr lang="en-US" dirty="0">
                <a:solidFill>
                  <a:schemeClr val="tx1"/>
                </a:solidFill>
              </a:rPr>
              <a:t>can select up to </a:t>
            </a:r>
            <a:r>
              <a:rPr lang="en-US" dirty="0" smtClean="0">
                <a:solidFill>
                  <a:schemeClr val="tx1"/>
                </a:solidFill>
              </a:rPr>
              <a:t>three </a:t>
            </a:r>
            <a:r>
              <a:rPr lang="en-US" dirty="0">
                <a:solidFill>
                  <a:schemeClr val="tx1"/>
                </a:solidFill>
              </a:rPr>
              <a:t>institutions; however, you may select only institutions where: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you </a:t>
            </a:r>
            <a:r>
              <a:rPr lang="en-US" dirty="0">
                <a:solidFill>
                  <a:schemeClr val="tx1"/>
                </a:solidFill>
              </a:rPr>
              <a:t>will apply for full-time admission to an eligible program of study by the deadline set for your intended graduate program or by March 15, whichever comes first.</a:t>
            </a:r>
          </a:p>
          <a:p>
            <a:r>
              <a:rPr lang="en-US" dirty="0">
                <a:solidFill>
                  <a:schemeClr val="tx1"/>
                </a:solidFill>
              </a:rPr>
              <a:t>Any institution may only be selected once.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Only </a:t>
            </a:r>
            <a:r>
              <a:rPr lang="en-US" dirty="0">
                <a:solidFill>
                  <a:schemeClr val="tx1"/>
                </a:solidFill>
              </a:rPr>
              <a:t>one department per institution may be selected</a:t>
            </a:r>
            <a:r>
              <a:rPr lang="en-US" dirty="0"/>
              <a:t>. </a:t>
            </a:r>
            <a:endParaRPr lang="en-US" dirty="0">
              <a:effectLst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Proposed Host Institution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4652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Provide a summary of your project in a language that the public can understand.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This </a:t>
            </a:r>
            <a:r>
              <a:rPr lang="en-US" dirty="0">
                <a:solidFill>
                  <a:schemeClr val="tx1"/>
                </a:solidFill>
              </a:rPr>
              <a:t>plain language summary will be available to the public if your application is successful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Summary of Proposal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953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CA" dirty="0" smtClean="0"/>
          </a:p>
          <a:p>
            <a:pPr marL="0" indent="0" algn="ctr">
              <a:buNone/>
            </a:pPr>
            <a:r>
              <a:rPr lang="en-CA" sz="2800" b="1" dirty="0" smtClean="0">
                <a:solidFill>
                  <a:schemeClr val="tx1"/>
                </a:solidFill>
              </a:rPr>
              <a:t>You have to let Kelly Tracey in the Research Office know if you were successful </a:t>
            </a:r>
          </a:p>
          <a:p>
            <a:pPr marL="0" indent="0" algn="ctr">
              <a:buNone/>
            </a:pPr>
            <a:r>
              <a:rPr lang="en-CA" sz="2800" b="1" dirty="0" smtClean="0">
                <a:solidFill>
                  <a:schemeClr val="tx1"/>
                </a:solidFill>
              </a:rPr>
              <a:t>and where you will be studying</a:t>
            </a:r>
          </a:p>
          <a:p>
            <a:pPr marL="0" indent="0" algn="ctr">
              <a:buNone/>
            </a:pPr>
            <a:endParaRPr lang="en-CA" sz="28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CA" sz="2800" b="1" dirty="0" smtClean="0">
                <a:solidFill>
                  <a:schemeClr val="tx1"/>
                </a:solidFill>
                <a:hlinkClick r:id="rId2"/>
              </a:rPr>
              <a:t>kelly.tracey@ufv.ca</a:t>
            </a:r>
            <a:r>
              <a:rPr lang="en-CA" sz="2800" b="1" dirty="0" smtClean="0">
                <a:solidFill>
                  <a:schemeClr val="tx1"/>
                </a:solidFill>
              </a:rPr>
              <a:t> 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On One Condition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6932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204864"/>
            <a:ext cx="7408333" cy="3921299"/>
          </a:xfrm>
        </p:spPr>
        <p:txBody>
          <a:bodyPr/>
          <a:lstStyle/>
          <a:p>
            <a:pPr marL="0" indent="0">
              <a:buNone/>
            </a:pPr>
            <a:r>
              <a:rPr lang="en-CA" dirty="0" smtClean="0">
                <a:solidFill>
                  <a:schemeClr val="tx1"/>
                </a:solidFill>
              </a:rPr>
              <a:t>Maximum two pages:</a:t>
            </a:r>
          </a:p>
          <a:p>
            <a:pPr marL="0" indent="0">
              <a:buNone/>
            </a:pPr>
            <a:endParaRPr lang="en-CA" dirty="0" smtClean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a maximum of </a:t>
            </a:r>
            <a:r>
              <a:rPr lang="en-US" b="1" dirty="0">
                <a:solidFill>
                  <a:schemeClr val="tx1"/>
                </a:solidFill>
              </a:rPr>
              <a:t>one page</a:t>
            </a:r>
            <a:r>
              <a:rPr lang="en-US" dirty="0">
                <a:solidFill>
                  <a:schemeClr val="tx1"/>
                </a:solidFill>
              </a:rPr>
              <a:t> can be used for the outline of proposed research; </a:t>
            </a:r>
            <a:r>
              <a:rPr lang="en-US" dirty="0" smtClean="0">
                <a:solidFill>
                  <a:schemeClr val="tx1"/>
                </a:solidFill>
              </a:rPr>
              <a:t>and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a maximum of </a:t>
            </a:r>
            <a:r>
              <a:rPr lang="en-US" b="1" dirty="0">
                <a:solidFill>
                  <a:schemeClr val="tx1"/>
                </a:solidFill>
              </a:rPr>
              <a:t>one page</a:t>
            </a:r>
            <a:r>
              <a:rPr lang="en-US" dirty="0">
                <a:solidFill>
                  <a:schemeClr val="tx1"/>
                </a:solidFill>
              </a:rPr>
              <a:t> can be used for bibliography/citations.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Outline of Proposed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7592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67833" y="2564904"/>
            <a:ext cx="7408333" cy="413732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Provide a detailed description of your proposed research project for the period during which you will hold the award. 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Be </a:t>
            </a:r>
            <a:r>
              <a:rPr lang="en-US" dirty="0">
                <a:solidFill>
                  <a:schemeClr val="tx1"/>
                </a:solidFill>
              </a:rPr>
              <a:t>as specific as possible.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Provide background information to position your proposed research within the context of the current knowledge in the field.   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Outline of Proposed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8157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492896"/>
            <a:ext cx="7408333" cy="4032448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State</a:t>
            </a:r>
            <a:r>
              <a:rPr lang="en-US" dirty="0" smtClean="0">
                <a:solidFill>
                  <a:schemeClr val="tx1"/>
                </a:solidFill>
              </a:rPr>
              <a:t> the </a:t>
            </a:r>
            <a:r>
              <a:rPr lang="en-US" dirty="0">
                <a:solidFill>
                  <a:schemeClr val="tx1"/>
                </a:solidFill>
              </a:rPr>
              <a:t>objectives and hypothesis,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O</a:t>
            </a:r>
            <a:r>
              <a:rPr lang="en-US" b="1" dirty="0" smtClean="0">
                <a:solidFill>
                  <a:schemeClr val="tx1"/>
                </a:solidFill>
              </a:rPr>
              <a:t>utline </a:t>
            </a:r>
            <a:r>
              <a:rPr lang="en-US" dirty="0">
                <a:solidFill>
                  <a:schemeClr val="tx1"/>
                </a:solidFill>
              </a:rPr>
              <a:t>the experimental or theoretical approach to be taken (citing literature pertinent to the proposal), and the methods and procedures to be </a:t>
            </a:r>
            <a:r>
              <a:rPr lang="en-US" dirty="0" smtClean="0">
                <a:solidFill>
                  <a:schemeClr val="tx1"/>
                </a:solidFill>
              </a:rPr>
              <a:t>used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State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the significance of the proposed research to a field or fields in the health sciences, natural sciences and/or engineering or social sciences and/or humanities, as appropriate.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Outline of Proposed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6921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71600" y="2708920"/>
            <a:ext cx="7408333" cy="3450696"/>
          </a:xfrm>
        </p:spPr>
        <p:txBody>
          <a:bodyPr>
            <a:normAutofit fontScale="92500"/>
          </a:bodyPr>
          <a:lstStyle/>
          <a:p>
            <a:r>
              <a:rPr lang="en-US" dirty="0">
                <a:solidFill>
                  <a:schemeClr val="tx1"/>
                </a:solidFill>
              </a:rPr>
              <a:t>Applicants are expected to write their own outline of proposed research independently. Ideas and/or text belonging to others are to be properly referenced.</a:t>
            </a:r>
          </a:p>
          <a:p>
            <a:r>
              <a:rPr lang="en-US" dirty="0">
                <a:solidFill>
                  <a:schemeClr val="tx1"/>
                </a:solidFill>
              </a:rPr>
              <a:t>Include all relevant information in the outline. Do not refer reviewers to URLs or other publications for supplemental information.</a:t>
            </a:r>
          </a:p>
          <a:p>
            <a:r>
              <a:rPr lang="en-US" dirty="0">
                <a:solidFill>
                  <a:schemeClr val="tx1"/>
                </a:solidFill>
              </a:rPr>
              <a:t>In the Outline of Proposed Research, provide the requested information according to the guidelines and format standards outlined in the </a:t>
            </a:r>
            <a:r>
              <a:rPr lang="en-US" dirty="0">
                <a:solidFill>
                  <a:schemeClr val="tx1"/>
                </a:solidFill>
                <a:hlinkClick r:id="rId2"/>
              </a:rPr>
              <a:t>Presentation Standards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Outline of Proposed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6099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67833" y="2492896"/>
            <a:ext cx="7408333" cy="3921299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solidFill>
                  <a:schemeClr val="tx1"/>
                </a:solidFill>
              </a:rPr>
              <a:t>Text must be single-spaced, with no more than six lines per inch.</a:t>
            </a:r>
          </a:p>
          <a:p>
            <a:r>
              <a:rPr lang="en-US" dirty="0">
                <a:solidFill>
                  <a:schemeClr val="tx1"/>
                </a:solidFill>
              </a:rPr>
              <a:t>The acceptable font is Times New Roman (regular, minimum 12-pt.) or a comparable serif font.</a:t>
            </a:r>
          </a:p>
          <a:p>
            <a:r>
              <a:rPr lang="en-US" dirty="0">
                <a:solidFill>
                  <a:schemeClr val="tx1"/>
                </a:solidFill>
              </a:rPr>
              <a:t>Condensed type is not acceptable.</a:t>
            </a:r>
          </a:p>
          <a:p>
            <a:r>
              <a:rPr lang="en-US" dirty="0">
                <a:solidFill>
                  <a:schemeClr val="tx1"/>
                </a:solidFill>
              </a:rPr>
              <a:t>Set margins at a minimum of 2 cm (3/4 of an inch) all around.</a:t>
            </a:r>
          </a:p>
          <a:p>
            <a:r>
              <a:rPr lang="en-US" dirty="0">
                <a:solidFill>
                  <a:schemeClr val="tx1"/>
                </a:solidFill>
              </a:rPr>
              <a:t>Use a left-justified, standard page layout.</a:t>
            </a:r>
          </a:p>
          <a:p>
            <a:r>
              <a:rPr lang="en-US" dirty="0">
                <a:solidFill>
                  <a:schemeClr val="tx1"/>
                </a:solidFill>
              </a:rPr>
              <a:t>Include your name in the page header (on every page).</a:t>
            </a:r>
          </a:p>
          <a:p>
            <a:r>
              <a:rPr lang="en-US" dirty="0">
                <a:solidFill>
                  <a:schemeClr val="tx1"/>
                </a:solidFill>
              </a:rPr>
              <a:t>For multipage attachments, number the pages sequentially.</a:t>
            </a:r>
          </a:p>
          <a:p>
            <a:r>
              <a:rPr lang="en-US" dirty="0">
                <a:solidFill>
                  <a:schemeClr val="tx1"/>
                </a:solidFill>
              </a:rPr>
              <a:t>The maximum number of pages permitted is indicated in each section of the application. Pages in excess of the number permitted will be removed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252728"/>
          </a:xfrm>
        </p:spPr>
        <p:txBody>
          <a:bodyPr/>
          <a:lstStyle/>
          <a:p>
            <a:r>
              <a:rPr lang="en-CA" dirty="0" smtClean="0"/>
              <a:t>Presentation Standards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2480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solidFill>
                  <a:schemeClr val="tx1"/>
                </a:solidFill>
              </a:rPr>
              <a:t>If the output of your degree program is an artistic creation rather than a thesis, indicate clearly the research component of your proposed work. Outline the objectives of your research, the context, methodology, and contribution to the advancement of knowledge; </a:t>
            </a:r>
          </a:p>
          <a:p>
            <a:r>
              <a:rPr lang="en-US" dirty="0">
                <a:solidFill>
                  <a:schemeClr val="tx1"/>
                </a:solidFill>
              </a:rPr>
              <a:t>If your degree program does not involve a thesis, major research paper/essay, or a major research project, remember to outline clearly the research component of the degree.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For SSHRC only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0909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Need to attach transcripts by scanning and uploading</a:t>
            </a:r>
          </a:p>
          <a:p>
            <a:r>
              <a:rPr lang="en-CA" dirty="0" smtClean="0"/>
              <a:t>Include the back side legend</a:t>
            </a:r>
          </a:p>
          <a:p>
            <a:r>
              <a:rPr lang="en-CA" dirty="0" smtClean="0"/>
              <a:t>Keep paper copies</a:t>
            </a:r>
          </a:p>
          <a:p>
            <a:r>
              <a:rPr lang="en-CA" dirty="0" smtClean="0"/>
              <a:t>Order transcripts now</a:t>
            </a:r>
          </a:p>
          <a:p>
            <a:r>
              <a:rPr lang="en-CA" dirty="0" smtClean="0"/>
              <a:t>This term’s transcript will not be included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Transcripts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1451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Needs to be completed – can be difficult and time consuming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CGS M CCV template was designed to cover the breadth of candidates to the program. </a:t>
            </a:r>
            <a:endParaRPr lang="en-US" dirty="0" smtClean="0"/>
          </a:p>
          <a:p>
            <a:r>
              <a:rPr lang="en-US" dirty="0" smtClean="0"/>
              <a:t>Certain </a:t>
            </a:r>
            <a:r>
              <a:rPr lang="en-US" dirty="0"/>
              <a:t>fields of entry in the template may not be applicable to your specific circumstances. In those instances, the sections should be left blank.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Canadian Common CV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5080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67833" y="2492896"/>
            <a:ext cx="7408333" cy="4032448"/>
          </a:xfrm>
        </p:spPr>
        <p:txBody>
          <a:bodyPr>
            <a:normAutofit fontScale="85000" lnSpcReduction="20000"/>
          </a:bodyPr>
          <a:lstStyle/>
          <a:p>
            <a:r>
              <a:rPr lang="en-CA" dirty="0" smtClean="0"/>
              <a:t>Academic Excellence  -  50%</a:t>
            </a:r>
          </a:p>
          <a:p>
            <a:pPr lvl="1"/>
            <a:r>
              <a:rPr lang="en-US" dirty="0"/>
              <a:t>As demonstrated by past academic results, transcripts, awards and distinctions</a:t>
            </a:r>
            <a:r>
              <a:rPr lang="en-US" dirty="0" smtClean="0"/>
              <a:t>.</a:t>
            </a:r>
          </a:p>
          <a:p>
            <a:pPr marL="301943" lvl="1" indent="0">
              <a:buNone/>
            </a:pPr>
            <a:endParaRPr lang="en-US" dirty="0" smtClean="0"/>
          </a:p>
          <a:p>
            <a:r>
              <a:rPr lang="en-US" dirty="0" smtClean="0"/>
              <a:t>Research Potential -  30%</a:t>
            </a:r>
          </a:p>
          <a:p>
            <a:pPr lvl="1"/>
            <a:r>
              <a:rPr lang="en-US" dirty="0"/>
              <a:t>As demonstrated by the applicant’s research history, his/her interest in discovery, the proposed research, its potential contribution to the advancement of knowledge in the field, and any anticipated </a:t>
            </a:r>
            <a:r>
              <a:rPr lang="en-US" dirty="0" smtClean="0"/>
              <a:t>outcomes</a:t>
            </a:r>
          </a:p>
          <a:p>
            <a:pPr marL="301943" lvl="1" indent="0">
              <a:buNone/>
            </a:pPr>
            <a:endParaRPr lang="en-CA" dirty="0" smtClean="0"/>
          </a:p>
          <a:p>
            <a:r>
              <a:rPr lang="en-CA" dirty="0" smtClean="0"/>
              <a:t>Personal Characteristics and Interpersonal Skills – 20%</a:t>
            </a:r>
          </a:p>
          <a:p>
            <a:pPr lvl="1"/>
            <a:r>
              <a:rPr lang="en-US" dirty="0"/>
              <a:t>As demonstrated by the applicant’s past professional and relevant extracurricular interactions and collaborations. </a:t>
            </a:r>
            <a:br>
              <a:rPr lang="en-US" dirty="0"/>
            </a:br>
            <a:endParaRPr lang="en-CA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Selection Criteria</a:t>
            </a:r>
            <a:br>
              <a:rPr lang="en-CA" dirty="0" smtClean="0"/>
            </a:br>
            <a:r>
              <a:rPr lang="en-CA" dirty="0" smtClean="0"/>
              <a:t>Keep in front of you when applying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1399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Academic record (first class average)</a:t>
            </a:r>
          </a:p>
          <a:p>
            <a:r>
              <a:rPr lang="en-US" dirty="0"/>
              <a:t>Scholarships and awards held</a:t>
            </a:r>
          </a:p>
          <a:p>
            <a:r>
              <a:rPr lang="en-US" dirty="0"/>
              <a:t>Duration of previous studies</a:t>
            </a:r>
          </a:p>
          <a:p>
            <a:r>
              <a:rPr lang="en-US" dirty="0"/>
              <a:t>Type of program and courses pursued</a:t>
            </a:r>
          </a:p>
          <a:p>
            <a:r>
              <a:rPr lang="en-US" dirty="0"/>
              <a:t>Course load</a:t>
            </a:r>
          </a:p>
          <a:p>
            <a:r>
              <a:rPr lang="en-US" dirty="0"/>
              <a:t>Relative standing (if available)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Academic Excellence - Indicators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798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67833" y="1988840"/>
            <a:ext cx="7408333" cy="3450696"/>
          </a:xfrm>
        </p:spPr>
        <p:txBody>
          <a:bodyPr>
            <a:normAutofit lnSpcReduction="10000"/>
          </a:bodyPr>
          <a:lstStyle/>
          <a:p>
            <a:endParaRPr lang="en-CA" dirty="0" smtClean="0">
              <a:solidFill>
                <a:schemeClr val="tx1"/>
              </a:solidFill>
            </a:endParaRPr>
          </a:p>
          <a:p>
            <a:r>
              <a:rPr lang="en-CA" dirty="0" smtClean="0">
                <a:solidFill>
                  <a:schemeClr val="tx1"/>
                </a:solidFill>
              </a:rPr>
              <a:t>Introductions </a:t>
            </a:r>
          </a:p>
          <a:p>
            <a:r>
              <a:rPr lang="en-CA" dirty="0" smtClean="0">
                <a:solidFill>
                  <a:schemeClr val="tx1"/>
                </a:solidFill>
              </a:rPr>
              <a:t>Objectives</a:t>
            </a:r>
          </a:p>
          <a:p>
            <a:r>
              <a:rPr lang="en-CA" dirty="0" smtClean="0">
                <a:solidFill>
                  <a:schemeClr val="tx1"/>
                </a:solidFill>
              </a:rPr>
              <a:t>Eligibility</a:t>
            </a:r>
          </a:p>
          <a:p>
            <a:r>
              <a:rPr lang="en-CA" dirty="0" smtClean="0">
                <a:solidFill>
                  <a:schemeClr val="tx1"/>
                </a:solidFill>
              </a:rPr>
              <a:t>Selection Process / Selection Criteria</a:t>
            </a:r>
          </a:p>
          <a:p>
            <a:r>
              <a:rPr lang="en-CA" dirty="0" smtClean="0">
                <a:solidFill>
                  <a:schemeClr val="tx1"/>
                </a:solidFill>
              </a:rPr>
              <a:t>The Application</a:t>
            </a:r>
          </a:p>
          <a:p>
            <a:endParaRPr lang="en-CA" dirty="0" smtClean="0">
              <a:solidFill>
                <a:schemeClr val="tx1"/>
              </a:solidFill>
            </a:endParaRPr>
          </a:p>
          <a:p>
            <a:r>
              <a:rPr lang="en-CA" dirty="0" smtClean="0">
                <a:solidFill>
                  <a:schemeClr val="tx1"/>
                </a:solidFill>
              </a:rPr>
              <a:t>Approaches to consider </a:t>
            </a:r>
          </a:p>
          <a:p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chemeClr val="tx1"/>
                </a:solidFill>
              </a:rPr>
              <a:t>Agenda</a:t>
            </a:r>
            <a:endParaRPr lang="en-C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2500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420888"/>
            <a:ext cx="7408333" cy="410445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Quality and originality of contributions to research and development</a:t>
            </a:r>
          </a:p>
          <a:p>
            <a:r>
              <a:rPr lang="en-US" dirty="0"/>
              <a:t>Relevance of work experience and academic training to field of proposed research</a:t>
            </a:r>
          </a:p>
          <a:p>
            <a:r>
              <a:rPr lang="en-US" dirty="0"/>
              <a:t>Significance, feasibility and merit of proposed research</a:t>
            </a:r>
          </a:p>
          <a:p>
            <a:r>
              <a:rPr lang="en-US" dirty="0"/>
              <a:t>Judgment and ability to think critically</a:t>
            </a:r>
          </a:p>
          <a:p>
            <a:r>
              <a:rPr lang="en-US" dirty="0"/>
              <a:t>Ability to apply skills and knowledge</a:t>
            </a:r>
          </a:p>
          <a:p>
            <a:r>
              <a:rPr lang="en-US" dirty="0"/>
              <a:t>Initiative, autonomy and independence</a:t>
            </a:r>
          </a:p>
          <a:p>
            <a:r>
              <a:rPr lang="en-US" dirty="0"/>
              <a:t>Research experience and achievements relative to expectations of someone with the candidate’s academic experience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Research Potential - Indicators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425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276872"/>
            <a:ext cx="7408333" cy="4032448"/>
          </a:xfrm>
        </p:spPr>
        <p:txBody>
          <a:bodyPr>
            <a:normAutofit/>
          </a:bodyPr>
          <a:lstStyle/>
          <a:p>
            <a:r>
              <a:rPr lang="en-US" dirty="0"/>
              <a:t>Work experience</a:t>
            </a:r>
          </a:p>
          <a:p>
            <a:r>
              <a:rPr lang="en-US" dirty="0"/>
              <a:t>Leadership experience</a:t>
            </a:r>
          </a:p>
          <a:p>
            <a:r>
              <a:rPr lang="en-US" dirty="0"/>
              <a:t>Project management including organizing conferences and meetings</a:t>
            </a:r>
          </a:p>
          <a:p>
            <a:r>
              <a:rPr lang="en-US" dirty="0"/>
              <a:t>The ability or potential to communicate theoretical, technical and/or scientific concepts clearly and logically in written and oral formats </a:t>
            </a:r>
          </a:p>
          <a:p>
            <a:r>
              <a:rPr lang="en-US" dirty="0"/>
              <a:t>Involvement in academic life</a:t>
            </a:r>
          </a:p>
          <a:p>
            <a:r>
              <a:rPr lang="en-US" dirty="0"/>
              <a:t>Volunteerism/community outreach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Personal Characteristics and Interpersonal </a:t>
            </a:r>
            <a:r>
              <a:rPr lang="en-US" dirty="0" smtClean="0"/>
              <a:t>Skills - Indicators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798880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1/  Canadian Common CV</a:t>
            </a:r>
          </a:p>
          <a:p>
            <a:pPr marL="0" indent="0">
              <a:buNone/>
            </a:pPr>
            <a:r>
              <a:rPr lang="en-CA" dirty="0" smtClean="0"/>
              <a:t>2/  Outline of Proposed Research (one page)</a:t>
            </a:r>
            <a:endParaRPr lang="en-US" dirty="0" smtClean="0"/>
          </a:p>
          <a:p>
            <a:pPr marL="0" indent="0">
              <a:buNone/>
            </a:pPr>
            <a:r>
              <a:rPr lang="en-CA" dirty="0" smtClean="0"/>
              <a:t>3/  Bibliography / citations (one page)</a:t>
            </a:r>
          </a:p>
          <a:p>
            <a:pPr marL="0" indent="0">
              <a:buNone/>
            </a:pPr>
            <a:r>
              <a:rPr lang="en-CA" dirty="0" smtClean="0"/>
              <a:t>4/  References (two)</a:t>
            </a:r>
          </a:p>
          <a:p>
            <a:pPr marL="0" indent="0">
              <a:buNone/>
            </a:pPr>
            <a:r>
              <a:rPr lang="en-CA" dirty="0" smtClean="0"/>
              <a:t>5/  Transcripts (scanned)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chemeClr val="tx1"/>
                </a:solidFill>
              </a:rPr>
              <a:t>Application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33089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Applicants </a:t>
            </a:r>
            <a:r>
              <a:rPr lang="en-US" dirty="0">
                <a:solidFill>
                  <a:schemeClr val="tx1"/>
                </a:solidFill>
              </a:rPr>
              <a:t>are expected to write their own outline of proposed research independently. Ideas and/or text belonging to others must be properly referenced.</a:t>
            </a:r>
          </a:p>
          <a:p>
            <a:r>
              <a:rPr lang="en-US" dirty="0">
                <a:solidFill>
                  <a:schemeClr val="tx1"/>
                </a:solidFill>
              </a:rPr>
              <a:t>Include all relevant information in the outline. Do not refer reviewers to URLs or other publications for supplemental information.</a:t>
            </a:r>
          </a:p>
          <a:p>
            <a:r>
              <a:rPr lang="en-US" dirty="0">
                <a:solidFill>
                  <a:schemeClr val="tx1"/>
                </a:solidFill>
              </a:rPr>
              <a:t>In the Outline of Proposed Research, provide the requested information according to the guidelines and format standards outlined in the </a:t>
            </a:r>
            <a:r>
              <a:rPr lang="en-US" dirty="0">
                <a:solidFill>
                  <a:schemeClr val="tx1"/>
                </a:solidFill>
                <a:hlinkClick r:id="rId2"/>
              </a:rPr>
              <a:t>Presentation Standards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CC0000"/>
                </a:solidFill>
              </a:rPr>
              <a:t>Writing Your Proposal</a:t>
            </a:r>
            <a:endParaRPr lang="en-US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77272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71600" y="2564904"/>
            <a:ext cx="7380808" cy="460851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Each application must be accompanied by two reference assessments.</a:t>
            </a:r>
          </a:p>
          <a:p>
            <a:r>
              <a:rPr lang="en-US" dirty="0">
                <a:solidFill>
                  <a:schemeClr val="tx1"/>
                </a:solidFill>
              </a:rPr>
              <a:t>These must be completed by persons capable of making an informed assessment, and they cannot be completed by a proposed supervisor unless that person is, or has been, your </a:t>
            </a:r>
            <a:r>
              <a:rPr lang="en-US" dirty="0" smtClean="0">
                <a:solidFill>
                  <a:schemeClr val="tx1"/>
                </a:solidFill>
              </a:rPr>
              <a:t>supervisor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You </a:t>
            </a:r>
            <a:r>
              <a:rPr lang="en-US" dirty="0">
                <a:solidFill>
                  <a:schemeClr val="tx1"/>
                </a:solidFill>
              </a:rPr>
              <a:t>must contact your proposed references to ensure they are willing to complete an assessment for you.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chemeClr val="tx1"/>
                </a:solidFill>
              </a:rPr>
              <a:t>References - Assessments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3315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71600" y="2636912"/>
            <a:ext cx="7380808" cy="460851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One </a:t>
            </a:r>
            <a:r>
              <a:rPr lang="en-US" dirty="0">
                <a:solidFill>
                  <a:schemeClr val="tx1"/>
                </a:solidFill>
              </a:rPr>
              <a:t>assessment should be from a person familiar with your </a:t>
            </a:r>
            <a:r>
              <a:rPr lang="en-US" dirty="0" smtClean="0">
                <a:solidFill>
                  <a:schemeClr val="tx1"/>
                </a:solidFill>
              </a:rPr>
              <a:t>research </a:t>
            </a:r>
            <a:r>
              <a:rPr lang="en-US" dirty="0">
                <a:solidFill>
                  <a:schemeClr val="tx1"/>
                </a:solidFill>
              </a:rPr>
              <a:t>and other abilities, e.g., current academic research supervisor or industrial supervisor (in the case of co-op students), previous academic research supervisor or industrial supervisor. </a:t>
            </a:r>
          </a:p>
          <a:p>
            <a:r>
              <a:rPr lang="en-US" dirty="0">
                <a:solidFill>
                  <a:schemeClr val="tx1"/>
                </a:solidFill>
              </a:rPr>
              <a:t>The second assessment should be from a person sufficiently familiar with your research and other abilities to provide a meaningful commentary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CA" dirty="0" smtClean="0">
                <a:solidFill>
                  <a:schemeClr val="tx1"/>
                </a:solidFill>
              </a:rPr>
              <a:t>Ask them to be very specific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chemeClr val="tx1"/>
                </a:solidFill>
              </a:rPr>
              <a:t>References - Assessments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90226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mtClean="0"/>
              <a:t>Introductions: name, department, research title/project (briefly)</a:t>
            </a:r>
          </a:p>
          <a:p>
            <a:r>
              <a:rPr lang="en-CA" smtClean="0"/>
              <a:t>Approach to Research Grant Writing</a:t>
            </a:r>
          </a:p>
          <a:p>
            <a:r>
              <a:rPr lang="en-CA" smtClean="0"/>
              <a:t>Writing the project summary: purpose and goal statement</a:t>
            </a:r>
          </a:p>
          <a:p>
            <a:r>
              <a:rPr lang="en-CA" smtClean="0"/>
              <a:t>Details of the project: objectives, outcomes, design, schedule, dissemination, submission of results</a:t>
            </a:r>
          </a:p>
          <a:p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Agenda</a:t>
            </a:r>
            <a:endParaRPr lang="en-CA" dirty="0"/>
          </a:p>
        </p:txBody>
      </p:sp>
      <p:sp>
        <p:nvSpPr>
          <p:cNvPr id="4" name="Rounded Rectangle 3"/>
          <p:cNvSpPr/>
          <p:nvPr/>
        </p:nvSpPr>
        <p:spPr>
          <a:xfrm>
            <a:off x="179512" y="18864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rgbClr val="98C723">
                  <a:lumMod val="75000"/>
                </a:srgbClr>
              </a:gs>
              <a:gs pos="100000">
                <a:srgbClr val="98C723">
                  <a:lumMod val="60000"/>
                  <a:lumOff val="40000"/>
                </a:srgbClr>
              </a:gs>
            </a:gsLst>
            <a:lin ang="5400000" scaled="0"/>
          </a:gradFill>
          <a:ln w="158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lvl="0" algn="ctr">
              <a:spcBef>
                <a:spcPct val="20000"/>
              </a:spcBef>
            </a:pPr>
            <a:r>
              <a:rPr lang="en-US" sz="6600" dirty="0" smtClean="0">
                <a:solidFill>
                  <a:srgbClr val="0631BA"/>
                </a:solidFill>
                <a:latin typeface="Calibri"/>
              </a:rPr>
              <a:t>Grant Writing</a:t>
            </a:r>
          </a:p>
          <a:p>
            <a:pPr lvl="0" algn="ctr">
              <a:spcBef>
                <a:spcPct val="20000"/>
              </a:spcBef>
            </a:pPr>
            <a:r>
              <a:rPr lang="en-US" sz="6600" dirty="0" smtClean="0">
                <a:solidFill>
                  <a:srgbClr val="BB051F"/>
                </a:solidFill>
                <a:latin typeface="Calibri"/>
              </a:rPr>
              <a:t>A  </a:t>
            </a:r>
            <a:r>
              <a:rPr lang="en-US" sz="6600" dirty="0">
                <a:solidFill>
                  <a:srgbClr val="BB051F"/>
                </a:solidFill>
                <a:latin typeface="Calibri"/>
              </a:rPr>
              <a:t>Science </a:t>
            </a:r>
          </a:p>
          <a:p>
            <a:pPr lvl="0" algn="ctr">
              <a:spcBef>
                <a:spcPct val="20000"/>
              </a:spcBef>
            </a:pPr>
            <a:r>
              <a:rPr lang="en-US" sz="6600" dirty="0">
                <a:solidFill>
                  <a:srgbClr val="BB051F"/>
                </a:solidFill>
                <a:latin typeface="Calibri"/>
              </a:rPr>
              <a:t>&amp;</a:t>
            </a:r>
          </a:p>
          <a:p>
            <a:pPr lvl="0" algn="ctr">
              <a:spcBef>
                <a:spcPct val="20000"/>
              </a:spcBef>
            </a:pPr>
            <a:r>
              <a:rPr lang="en-US" sz="6600" dirty="0">
                <a:solidFill>
                  <a:srgbClr val="BB051F"/>
                </a:solidFill>
                <a:latin typeface="Calibri"/>
              </a:rPr>
              <a:t>An  Art</a:t>
            </a:r>
          </a:p>
        </p:txBody>
      </p:sp>
    </p:spTree>
    <p:extLst>
      <p:ext uri="{BB962C8B-B14F-4D97-AF65-F5344CB8AC3E}">
        <p14:creationId xmlns:p14="http://schemas.microsoft.com/office/powerpoint/2010/main" val="24610061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67833" y="2132856"/>
            <a:ext cx="7408333" cy="41764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CA" sz="7200" dirty="0" smtClean="0">
                <a:solidFill>
                  <a:srgbClr val="CC0000"/>
                </a:solidFill>
              </a:rPr>
              <a:t>Writer </a:t>
            </a:r>
          </a:p>
          <a:p>
            <a:pPr marL="0" indent="0" algn="ctr">
              <a:buNone/>
            </a:pPr>
            <a:r>
              <a:rPr lang="en-CA" sz="7200" dirty="0" smtClean="0">
                <a:solidFill>
                  <a:srgbClr val="CC0000"/>
                </a:solidFill>
              </a:rPr>
              <a:t>vs</a:t>
            </a:r>
          </a:p>
          <a:p>
            <a:pPr marL="0" indent="0" algn="ctr">
              <a:buNone/>
            </a:pPr>
            <a:r>
              <a:rPr lang="en-CA" sz="7200" dirty="0" smtClean="0">
                <a:solidFill>
                  <a:srgbClr val="CC0000"/>
                </a:solidFill>
              </a:rPr>
              <a:t>Reader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7200" dirty="0" smtClean="0">
                <a:solidFill>
                  <a:srgbClr val="000000"/>
                </a:solidFill>
              </a:rPr>
              <a:t>Perspective</a:t>
            </a:r>
            <a:endParaRPr lang="en-US" sz="7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2858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7"/>
            <a:r>
              <a:rPr lang="en-CA" sz="3200" dirty="0"/>
              <a:t> </a:t>
            </a:r>
            <a:r>
              <a:rPr lang="en-CA" sz="3200" dirty="0">
                <a:solidFill>
                  <a:srgbClr val="0631BA"/>
                </a:solidFill>
              </a:rPr>
              <a:t>What</a:t>
            </a:r>
          </a:p>
          <a:p>
            <a:pPr lvl="7"/>
            <a:r>
              <a:rPr lang="en-CA" sz="3200" dirty="0">
                <a:solidFill>
                  <a:srgbClr val="0631BA"/>
                </a:solidFill>
              </a:rPr>
              <a:t>  Why </a:t>
            </a:r>
          </a:p>
          <a:p>
            <a:pPr lvl="7"/>
            <a:r>
              <a:rPr lang="en-CA" sz="3200" dirty="0">
                <a:solidFill>
                  <a:srgbClr val="0631BA"/>
                </a:solidFill>
              </a:rPr>
              <a:t>  Who</a:t>
            </a:r>
          </a:p>
          <a:p>
            <a:pPr lvl="7"/>
            <a:r>
              <a:rPr lang="en-CA" sz="3200" dirty="0">
                <a:solidFill>
                  <a:srgbClr val="0631BA"/>
                </a:solidFill>
              </a:rPr>
              <a:t>  How</a:t>
            </a:r>
          </a:p>
          <a:p>
            <a:pPr lvl="7"/>
            <a:r>
              <a:rPr lang="en-CA" sz="3200" dirty="0">
                <a:solidFill>
                  <a:srgbClr val="0631BA"/>
                </a:solidFill>
              </a:rPr>
              <a:t>  Where</a:t>
            </a:r>
          </a:p>
          <a:p>
            <a:pPr lvl="7"/>
            <a:r>
              <a:rPr lang="en-CA" sz="3200" dirty="0">
                <a:solidFill>
                  <a:srgbClr val="0631BA"/>
                </a:solidFill>
              </a:rPr>
              <a:t>  When</a:t>
            </a:r>
            <a:endParaRPr lang="en-US" sz="3200" dirty="0">
              <a:solidFill>
                <a:srgbClr val="0631BA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Kipling’s Six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68771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0" lvl="4" indent="0">
              <a:buNone/>
            </a:pPr>
            <a:r>
              <a:rPr lang="en-US" sz="2600" i="1" dirty="0">
                <a:solidFill>
                  <a:schemeClr val="tx1"/>
                </a:solidFill>
              </a:rPr>
              <a:t>I</a:t>
            </a:r>
            <a:r>
              <a:rPr lang="en-US" sz="2600" dirty="0">
                <a:solidFill>
                  <a:schemeClr val="tx1"/>
                </a:solidFill>
              </a:rPr>
              <a:t> keep six honest serving-men </a:t>
            </a:r>
            <a:endParaRPr lang="en-US" sz="2600" dirty="0" smtClean="0">
              <a:solidFill>
                <a:schemeClr val="tx1"/>
              </a:solidFill>
            </a:endParaRPr>
          </a:p>
          <a:p>
            <a:pPr marL="1188720" lvl="4" indent="0">
              <a:buNone/>
            </a:pPr>
            <a:r>
              <a:rPr lang="en-US" sz="2600" dirty="0" smtClean="0">
                <a:solidFill>
                  <a:schemeClr val="tx1"/>
                </a:solidFill>
              </a:rPr>
              <a:t>(</a:t>
            </a:r>
            <a:r>
              <a:rPr lang="en-US" sz="2600" dirty="0">
                <a:solidFill>
                  <a:schemeClr val="tx1"/>
                </a:solidFill>
              </a:rPr>
              <a:t>They taught me all I knew); </a:t>
            </a:r>
            <a:endParaRPr lang="en-US" sz="2600" dirty="0" smtClean="0">
              <a:solidFill>
                <a:schemeClr val="tx1"/>
              </a:solidFill>
            </a:endParaRPr>
          </a:p>
          <a:p>
            <a:pPr marL="1188720" lvl="4" indent="0">
              <a:buNone/>
            </a:pPr>
            <a:r>
              <a:rPr lang="en-US" sz="2600" dirty="0" smtClean="0">
                <a:solidFill>
                  <a:schemeClr val="tx1"/>
                </a:solidFill>
              </a:rPr>
              <a:t>Their </a:t>
            </a:r>
            <a:r>
              <a:rPr lang="en-US" sz="2600" dirty="0">
                <a:solidFill>
                  <a:schemeClr val="tx1"/>
                </a:solidFill>
              </a:rPr>
              <a:t>names are What and Why and When </a:t>
            </a:r>
            <a:endParaRPr lang="en-US" sz="2600" dirty="0" smtClean="0">
              <a:solidFill>
                <a:schemeClr val="tx1"/>
              </a:solidFill>
            </a:endParaRPr>
          </a:p>
          <a:p>
            <a:pPr marL="1188720" lvl="4" indent="0">
              <a:buNone/>
            </a:pPr>
            <a:r>
              <a:rPr lang="en-US" sz="2600" dirty="0" smtClean="0">
                <a:solidFill>
                  <a:schemeClr val="tx1"/>
                </a:solidFill>
              </a:rPr>
              <a:t>And </a:t>
            </a:r>
            <a:r>
              <a:rPr lang="en-US" sz="2600" dirty="0">
                <a:solidFill>
                  <a:schemeClr val="tx1"/>
                </a:solidFill>
              </a:rPr>
              <a:t>How and Where and Who. </a:t>
            </a:r>
            <a:endParaRPr lang="en-US" sz="2600" dirty="0" smtClean="0">
              <a:solidFill>
                <a:schemeClr val="tx1"/>
              </a:solidFill>
            </a:endParaRPr>
          </a:p>
          <a:p>
            <a:pPr marL="1188720" lvl="4" indent="0">
              <a:buNone/>
            </a:pPr>
            <a:r>
              <a:rPr lang="en-US" sz="2600" dirty="0" smtClean="0">
                <a:solidFill>
                  <a:schemeClr val="tx1"/>
                </a:solidFill>
              </a:rPr>
              <a:t>I </a:t>
            </a:r>
            <a:r>
              <a:rPr lang="en-US" sz="2600" dirty="0">
                <a:solidFill>
                  <a:schemeClr val="tx1"/>
                </a:solidFill>
              </a:rPr>
              <a:t>send them over land and sea, </a:t>
            </a:r>
            <a:endParaRPr lang="en-US" sz="2600" dirty="0" smtClean="0">
              <a:solidFill>
                <a:schemeClr val="tx1"/>
              </a:solidFill>
            </a:endParaRPr>
          </a:p>
          <a:p>
            <a:pPr marL="1188720" lvl="4" indent="0">
              <a:buNone/>
            </a:pPr>
            <a:r>
              <a:rPr lang="en-US" sz="2600" dirty="0" smtClean="0">
                <a:solidFill>
                  <a:schemeClr val="tx1"/>
                </a:solidFill>
              </a:rPr>
              <a:t>I </a:t>
            </a:r>
            <a:r>
              <a:rPr lang="en-US" sz="2600" dirty="0">
                <a:solidFill>
                  <a:schemeClr val="tx1"/>
                </a:solidFill>
              </a:rPr>
              <a:t>send them east and west; </a:t>
            </a:r>
            <a:endParaRPr lang="en-US" sz="2600" dirty="0" smtClean="0">
              <a:solidFill>
                <a:schemeClr val="tx1"/>
              </a:solidFill>
            </a:endParaRPr>
          </a:p>
          <a:p>
            <a:pPr marL="1188720" lvl="4" indent="0">
              <a:buNone/>
            </a:pPr>
            <a:r>
              <a:rPr lang="en-US" sz="2600" dirty="0" smtClean="0">
                <a:solidFill>
                  <a:schemeClr val="tx1"/>
                </a:solidFill>
              </a:rPr>
              <a:t>But </a:t>
            </a:r>
            <a:r>
              <a:rPr lang="en-US" sz="2600" dirty="0">
                <a:solidFill>
                  <a:schemeClr val="tx1"/>
                </a:solidFill>
              </a:rPr>
              <a:t>after they have worked for me, </a:t>
            </a:r>
            <a:endParaRPr lang="en-US" sz="2600" dirty="0" smtClean="0">
              <a:solidFill>
                <a:schemeClr val="tx1"/>
              </a:solidFill>
            </a:endParaRPr>
          </a:p>
          <a:p>
            <a:pPr marL="1188720" lvl="4" indent="0">
              <a:buNone/>
            </a:pPr>
            <a:r>
              <a:rPr lang="en-US" sz="2600" dirty="0" smtClean="0">
                <a:solidFill>
                  <a:schemeClr val="tx1"/>
                </a:solidFill>
              </a:rPr>
              <a:t>I </a:t>
            </a:r>
            <a:r>
              <a:rPr lang="en-US" sz="2600" dirty="0">
                <a:solidFill>
                  <a:schemeClr val="tx1"/>
                </a:solidFill>
              </a:rPr>
              <a:t>give them all a rest.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Source of Kipling’s Six</a:t>
            </a:r>
            <a:br>
              <a:rPr lang="en-CA" dirty="0" smtClean="0"/>
            </a:br>
            <a:r>
              <a:rPr lang="en-CA" dirty="0" smtClean="0"/>
              <a:t>“The Elephant’s Child”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714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CA" dirty="0" smtClean="0">
                <a:solidFill>
                  <a:schemeClr val="tx1"/>
                </a:solidFill>
              </a:rPr>
              <a:t>Your </a:t>
            </a:r>
            <a:r>
              <a:rPr lang="en-CA" dirty="0">
                <a:solidFill>
                  <a:schemeClr val="tx1"/>
                </a:solidFill>
              </a:rPr>
              <a:t>name, department, research area (past or current)</a:t>
            </a:r>
          </a:p>
          <a:p>
            <a:pPr lvl="1"/>
            <a:r>
              <a:rPr lang="en-CA" dirty="0">
                <a:solidFill>
                  <a:schemeClr val="tx1"/>
                </a:solidFill>
              </a:rPr>
              <a:t>scholarship you are applying for (NSERC /</a:t>
            </a:r>
            <a:r>
              <a:rPr lang="en-CA" dirty="0" smtClean="0">
                <a:solidFill>
                  <a:schemeClr val="tx1"/>
                </a:solidFill>
              </a:rPr>
              <a:t> SSHRC / CIHR)</a:t>
            </a:r>
            <a:endParaRPr lang="en-CA" dirty="0">
              <a:solidFill>
                <a:schemeClr val="tx1"/>
              </a:solidFill>
            </a:endParaRPr>
          </a:p>
          <a:p>
            <a:pPr lvl="1"/>
            <a:r>
              <a:rPr lang="en-CA" dirty="0">
                <a:solidFill>
                  <a:schemeClr val="tx1"/>
                </a:solidFill>
              </a:rPr>
              <a:t>graduate schools you will be applying to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3650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>
                <a:solidFill>
                  <a:srgbClr val="0631BA"/>
                </a:solidFill>
              </a:rPr>
              <a:t>What</a:t>
            </a:r>
            <a:r>
              <a:rPr lang="en-CA" dirty="0"/>
              <a:t> – objectives</a:t>
            </a:r>
          </a:p>
          <a:p>
            <a:r>
              <a:rPr lang="en-CA" dirty="0">
                <a:solidFill>
                  <a:srgbClr val="0631BA"/>
                </a:solidFill>
              </a:rPr>
              <a:t>Why</a:t>
            </a:r>
            <a:r>
              <a:rPr lang="en-CA" dirty="0"/>
              <a:t> – making a compelling case in academic </a:t>
            </a:r>
          </a:p>
          <a:p>
            <a:pPr marL="0" indent="0">
              <a:buNone/>
            </a:pPr>
            <a:r>
              <a:rPr lang="en-CA" dirty="0"/>
              <a:t>	      and non academic worlds</a:t>
            </a:r>
          </a:p>
          <a:p>
            <a:r>
              <a:rPr lang="en-CA" dirty="0">
                <a:solidFill>
                  <a:srgbClr val="0631BA"/>
                </a:solidFill>
              </a:rPr>
              <a:t>How</a:t>
            </a:r>
            <a:r>
              <a:rPr lang="en-CA" dirty="0"/>
              <a:t> – methodology</a:t>
            </a:r>
          </a:p>
          <a:p>
            <a:r>
              <a:rPr lang="en-CA" dirty="0">
                <a:solidFill>
                  <a:srgbClr val="0631BA"/>
                </a:solidFill>
              </a:rPr>
              <a:t>Who</a:t>
            </a:r>
            <a:r>
              <a:rPr lang="en-CA" dirty="0"/>
              <a:t> – you</a:t>
            </a:r>
          </a:p>
          <a:p>
            <a:r>
              <a:rPr lang="en-CA" dirty="0">
                <a:solidFill>
                  <a:srgbClr val="0631BA"/>
                </a:solidFill>
              </a:rPr>
              <a:t>Where </a:t>
            </a:r>
            <a:r>
              <a:rPr lang="en-CA" dirty="0"/>
              <a:t>– environment research will take place</a:t>
            </a:r>
          </a:p>
          <a:p>
            <a:r>
              <a:rPr lang="en-CA" dirty="0">
                <a:solidFill>
                  <a:srgbClr val="0631BA"/>
                </a:solidFill>
              </a:rPr>
              <a:t>When</a:t>
            </a:r>
            <a:r>
              <a:rPr lang="en-CA" dirty="0"/>
              <a:t> – research schedule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Kipling’s Six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50216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buClrTx/>
              <a:buSzTx/>
              <a:buFont typeface="Arial" pitchFamily="34" charset="0"/>
              <a:buChar char="•"/>
            </a:pPr>
            <a:r>
              <a:rPr lang="en-US" sz="3200" dirty="0">
                <a:solidFill>
                  <a:prstClr val="black"/>
                </a:solidFill>
                <a:latin typeface="Calibri"/>
              </a:rPr>
              <a:t>Avoid jargon and acronyms</a:t>
            </a:r>
          </a:p>
          <a:p>
            <a:pPr marL="342900" lvl="0" indent="-342900">
              <a:buClrTx/>
              <a:buSzTx/>
              <a:buFont typeface="Arial" pitchFamily="34" charset="0"/>
              <a:buChar char="•"/>
            </a:pPr>
            <a:r>
              <a:rPr lang="en-US" sz="3200" dirty="0">
                <a:solidFill>
                  <a:prstClr val="black"/>
                </a:solidFill>
                <a:latin typeface="Calibri"/>
              </a:rPr>
              <a:t>Make it readable </a:t>
            </a:r>
          </a:p>
          <a:p>
            <a:pPr marL="342900" lvl="0" indent="-342900">
              <a:buClrTx/>
              <a:buSzTx/>
              <a:buFont typeface="Arial" pitchFamily="34" charset="0"/>
              <a:buChar char="•"/>
            </a:pPr>
            <a:r>
              <a:rPr lang="en-US" sz="3200" dirty="0">
                <a:solidFill>
                  <a:prstClr val="black"/>
                </a:solidFill>
                <a:latin typeface="Calibri"/>
              </a:rPr>
              <a:t>Make it make sense</a:t>
            </a:r>
          </a:p>
          <a:p>
            <a:pPr marL="342900" lvl="0" indent="-342900">
              <a:buClrTx/>
              <a:buSzTx/>
              <a:buFont typeface="Arial" pitchFamily="34" charset="0"/>
              <a:buChar char="•"/>
            </a:pPr>
            <a:r>
              <a:rPr lang="en-US" sz="3200" dirty="0">
                <a:solidFill>
                  <a:prstClr val="black"/>
                </a:solidFill>
                <a:latin typeface="Calibri"/>
              </a:rPr>
              <a:t>Follow a narrative</a:t>
            </a:r>
          </a:p>
          <a:p>
            <a:pPr marL="342900" lvl="0" indent="-342900">
              <a:buClrTx/>
              <a:buSzTx/>
              <a:buFont typeface="Arial" pitchFamily="34" charset="0"/>
              <a:buChar char="•"/>
            </a:pPr>
            <a:r>
              <a:rPr lang="en-US" sz="3200" smtClean="0">
                <a:solidFill>
                  <a:prstClr val="black"/>
                </a:solidFill>
                <a:latin typeface="Calibri"/>
              </a:rPr>
              <a:t>Follow </a:t>
            </a:r>
            <a:r>
              <a:rPr lang="en-US" sz="3200" dirty="0">
                <a:solidFill>
                  <a:prstClr val="black"/>
                </a:solidFill>
                <a:latin typeface="Calibri"/>
              </a:rPr>
              <a:t>the format requested</a:t>
            </a:r>
          </a:p>
          <a:p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Keep in Mind</a:t>
            </a:r>
            <a:endParaRPr lang="en-C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63503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CA" sz="3200" b="1" dirty="0" smtClean="0"/>
              <a:t>Brad Whittaker    </a:t>
            </a:r>
          </a:p>
          <a:p>
            <a:pPr marL="0" indent="0" algn="ctr">
              <a:buNone/>
            </a:pPr>
            <a:r>
              <a:rPr lang="en-CA" sz="3200" b="1" dirty="0" smtClean="0"/>
              <a:t>604-557-4044 </a:t>
            </a:r>
          </a:p>
          <a:p>
            <a:pPr marL="0" indent="0" algn="ctr">
              <a:buNone/>
            </a:pPr>
            <a:r>
              <a:rPr lang="en-CA" sz="3200" b="1" dirty="0" smtClean="0"/>
              <a:t> </a:t>
            </a:r>
            <a:r>
              <a:rPr lang="en-CA" sz="3200" b="1" dirty="0" smtClean="0">
                <a:hlinkClick r:id="rId2"/>
              </a:rPr>
              <a:t>brad.whittaker@ufv.ca</a:t>
            </a:r>
            <a:endParaRPr lang="en-CA" sz="3200" b="1" dirty="0" smtClean="0"/>
          </a:p>
          <a:p>
            <a:pPr marL="0" indent="0" algn="ctr">
              <a:buNone/>
            </a:pPr>
            <a:endParaRPr lang="en-CA" sz="3200" b="1" dirty="0" smtClean="0"/>
          </a:p>
          <a:p>
            <a:pPr marL="0" indent="0" algn="ctr">
              <a:buNone/>
            </a:pPr>
            <a:r>
              <a:rPr lang="en-CA" sz="3200" b="1" dirty="0" smtClean="0"/>
              <a:t>Greg Schlitt – </a:t>
            </a:r>
            <a:r>
              <a:rPr lang="en-CA" sz="3200" b="1" dirty="0" smtClean="0">
                <a:hlinkClick r:id="rId3"/>
              </a:rPr>
              <a:t>greg.schlitt@ufv.ca</a:t>
            </a:r>
            <a:r>
              <a:rPr lang="en-CA" sz="3200" b="1" dirty="0" smtClean="0"/>
              <a:t> </a:t>
            </a:r>
          </a:p>
          <a:p>
            <a:pPr marL="0" indent="0" algn="ctr">
              <a:buNone/>
            </a:pPr>
            <a:r>
              <a:rPr lang="en-CA" sz="3200" b="1" dirty="0" smtClean="0"/>
              <a:t>Kelly Tracey – </a:t>
            </a:r>
            <a:r>
              <a:rPr lang="en-CA" sz="3200" b="1" dirty="0" smtClean="0">
                <a:hlinkClick r:id="rId4"/>
              </a:rPr>
              <a:t>kelly.tracey@ufv.ca</a:t>
            </a:r>
            <a:r>
              <a:rPr lang="en-CA" sz="3200" b="1" dirty="0" smtClean="0"/>
              <a:t>  </a:t>
            </a:r>
          </a:p>
          <a:p>
            <a:pPr marL="0" indent="0" algn="ctr">
              <a:buNone/>
            </a:pPr>
            <a:endParaRPr lang="en-CA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chemeClr val="tx1"/>
                </a:solidFill>
              </a:rPr>
              <a:t>Contact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34813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4032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CA" sz="1400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CA" sz="5400" b="1" dirty="0" smtClean="0">
                <a:solidFill>
                  <a:schemeClr val="tx1"/>
                </a:solidFill>
              </a:rPr>
              <a:t>Thank you </a:t>
            </a:r>
          </a:p>
          <a:p>
            <a:pPr marL="0" indent="0" algn="ctr">
              <a:buNone/>
            </a:pPr>
            <a:r>
              <a:rPr lang="en-CA" sz="5400" b="1" dirty="0" smtClean="0">
                <a:solidFill>
                  <a:schemeClr val="tx1"/>
                </a:solidFill>
              </a:rPr>
              <a:t>and</a:t>
            </a:r>
            <a:endParaRPr lang="en-CA" sz="54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CA" sz="5400" b="1" dirty="0" smtClean="0">
                <a:solidFill>
                  <a:schemeClr val="tx1"/>
                </a:solidFill>
              </a:rPr>
              <a:t>GOOD LUCK!</a:t>
            </a:r>
            <a:endParaRPr lang="en-US" sz="5400" b="1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966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18861" y="1824466"/>
            <a:ext cx="8611513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sz="5400" dirty="0" smtClean="0"/>
          </a:p>
          <a:p>
            <a:pPr marL="0" indent="0" algn="ctr">
              <a:buNone/>
            </a:pPr>
            <a:r>
              <a:rPr lang="en-CA" sz="5400" dirty="0" smtClean="0"/>
              <a:t>What is the main reason for applying for a Scholarship ?</a:t>
            </a:r>
            <a:endParaRPr lang="en-US" sz="5400" dirty="0"/>
          </a:p>
        </p:txBody>
      </p:sp>
      <p:sp>
        <p:nvSpPr>
          <p:cNvPr id="11" name="Rounded Rectangle 10"/>
          <p:cNvSpPr/>
          <p:nvPr/>
        </p:nvSpPr>
        <p:spPr>
          <a:xfrm>
            <a:off x="169361" y="116632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rgbClr val="98C723">
                  <a:lumMod val="75000"/>
                </a:srgbClr>
              </a:gs>
              <a:gs pos="90000">
                <a:srgbClr val="98C723">
                  <a:lumMod val="60000"/>
                  <a:lumOff val="40000"/>
                </a:srgbClr>
              </a:gs>
            </a:gsLst>
            <a:lin ang="5400000" scaled="0"/>
          </a:gradFill>
          <a:ln w="158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/>
            <a:r>
              <a:rPr lang="en-CA" sz="6000" kern="0" dirty="0" smtClean="0">
                <a:solidFill>
                  <a:srgbClr val="000000"/>
                </a:solidFill>
                <a:latin typeface="Candara"/>
              </a:rPr>
              <a:t>Scholarships</a:t>
            </a:r>
            <a:endParaRPr lang="en-US" sz="6000" kern="0" dirty="0" smtClean="0">
              <a:solidFill>
                <a:srgbClr val="000000"/>
              </a:solidFill>
              <a:latin typeface="Candara"/>
            </a:endParaRPr>
          </a:p>
        </p:txBody>
      </p:sp>
      <p:grpSp>
        <p:nvGrpSpPr>
          <p:cNvPr id="12" name="Group 15"/>
          <p:cNvGrpSpPr>
            <a:grpSpLocks noChangeAspect="1"/>
          </p:cNvGrpSpPr>
          <p:nvPr/>
        </p:nvGrpSpPr>
        <p:grpSpPr bwMode="hidden">
          <a:xfrm>
            <a:off x="290915" y="1628800"/>
            <a:ext cx="8723376" cy="1329874"/>
            <a:chOff x="-3905251" y="4294188"/>
            <a:chExt cx="13027839" cy="1892300"/>
          </a:xfrm>
        </p:grpSpPr>
        <p:sp>
          <p:nvSpPr>
            <p:cNvPr id="13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rgbClr val="E7ECED">
                <a:alpha val="29000"/>
              </a:srgb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kern="0" smtClean="0">
                <a:solidFill>
                  <a:prstClr val="black"/>
                </a:solidFill>
                <a:latin typeface="Candara"/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rgbClr val="E7ECED">
                <a:alpha val="40000"/>
              </a:srgb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kern="0" smtClean="0">
                <a:solidFill>
                  <a:prstClr val="black"/>
                </a:solidFill>
                <a:latin typeface="Candara"/>
              </a:endParaRPr>
            </a:p>
          </p:txBody>
        </p:sp>
        <p:sp>
          <p:nvSpPr>
            <p:cNvPr id="15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kern="0" smtClean="0">
                <a:solidFill>
                  <a:prstClr val="black"/>
                </a:solidFill>
                <a:latin typeface="Candara"/>
              </a:endParaRPr>
            </a:p>
          </p:txBody>
        </p:sp>
        <p:sp>
          <p:nvSpPr>
            <p:cNvPr id="16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kern="0" smtClean="0">
                <a:solidFill>
                  <a:prstClr val="black"/>
                </a:solidFill>
                <a:latin typeface="Candara"/>
              </a:endParaRPr>
            </a:p>
          </p:txBody>
        </p:sp>
        <p:sp useBgFill="1">
          <p:nvSpPr>
            <p:cNvPr id="1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kern="0" smtClean="0">
                <a:solidFill>
                  <a:prstClr val="black"/>
                </a:solidFill>
                <a:latin typeface="Candar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07155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whittakerb\AppData\Local\Microsoft\Windows\Temporary Internet Files\Content.IE5\ONN5CZ72\MP900315542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833" y="-86524"/>
            <a:ext cx="9301655" cy="6944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267744" y="1772816"/>
            <a:ext cx="65527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CA" sz="9600" dirty="0">
                <a:solidFill>
                  <a:srgbClr val="FF0000"/>
                </a:solidFill>
              </a:rPr>
              <a:t>$  Money  $</a:t>
            </a:r>
            <a:endParaRPr lang="en-US" sz="9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541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to </a:t>
            </a:r>
            <a:r>
              <a:rPr lang="en-US" dirty="0">
                <a:solidFill>
                  <a:schemeClr val="tx1"/>
                </a:solidFill>
              </a:rPr>
              <a:t>help develop research skills and assist in the training of highly qualified personnel by supporting students who demonstrate a high standard of achievement in undergraduate and early graduate studies.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000000"/>
                </a:solidFill>
              </a:rPr>
              <a:t>Objective of the CGS</a:t>
            </a:r>
            <a:endParaRPr lang="en-US" sz="5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864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420888"/>
            <a:ext cx="7408333" cy="4104456"/>
          </a:xfrm>
        </p:spPr>
        <p:txBody>
          <a:bodyPr>
            <a:normAutofit fontScale="92500"/>
          </a:bodyPr>
          <a:lstStyle/>
          <a:p>
            <a:r>
              <a:rPr lang="en-US" dirty="0"/>
              <a:t>be a Canadian citizen or a permanent resident of </a:t>
            </a:r>
            <a:r>
              <a:rPr lang="en-US" dirty="0" smtClean="0"/>
              <a:t>Canada</a:t>
            </a:r>
          </a:p>
          <a:p>
            <a:r>
              <a:rPr lang="en-US" dirty="0"/>
              <a:t>be enrolled in, have applied for, or will apply for full-time </a:t>
            </a:r>
            <a:r>
              <a:rPr lang="en-US" dirty="0" smtClean="0"/>
              <a:t>admission </a:t>
            </a:r>
            <a:r>
              <a:rPr lang="en-US" dirty="0"/>
              <a:t>to an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hlinkClick r:id="rId2"/>
              </a:rPr>
              <a:t>eligible</a:t>
            </a:r>
            <a:r>
              <a:rPr lang="en-US" dirty="0"/>
              <a:t> graduate program at the master’s </a:t>
            </a:r>
            <a:r>
              <a:rPr lang="en-US" dirty="0" smtClean="0"/>
              <a:t>level </a:t>
            </a:r>
            <a:r>
              <a:rPr lang="en-US" dirty="0"/>
              <a:t>at a Canadian institution with a CGS M </a:t>
            </a:r>
            <a:r>
              <a:rPr lang="en-US" dirty="0" smtClean="0"/>
              <a:t>allocation</a:t>
            </a:r>
            <a:endParaRPr lang="en-US" dirty="0"/>
          </a:p>
          <a:p>
            <a:r>
              <a:rPr lang="en-US" dirty="0" smtClean="0"/>
              <a:t>have </a:t>
            </a:r>
            <a:r>
              <a:rPr lang="en-US" dirty="0"/>
              <a:t>achieved a first-class </a:t>
            </a:r>
            <a:r>
              <a:rPr lang="en-US" dirty="0" smtClean="0"/>
              <a:t>average, 3.67 A- at UFV, in </a:t>
            </a:r>
            <a:r>
              <a:rPr lang="en-US" dirty="0"/>
              <a:t>each of the last two completed years of study (full-time equivalent); and</a:t>
            </a:r>
          </a:p>
          <a:p>
            <a:r>
              <a:rPr lang="en-US" dirty="0"/>
              <a:t>submit a maximum of one CGS M application per year (the Research Portal will allow the application to be submitted to up to </a:t>
            </a:r>
            <a:r>
              <a:rPr lang="en-US" dirty="0" smtClean="0"/>
              <a:t>three institutions)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6600" dirty="0" err="1" smtClean="0">
                <a:solidFill>
                  <a:srgbClr val="000000"/>
                </a:solidFill>
              </a:rPr>
              <a:t>Eligibilty</a:t>
            </a:r>
            <a:endParaRPr lang="en-US" sz="6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857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solidFill>
                  <a:schemeClr val="tx1"/>
                </a:solidFill>
              </a:rPr>
              <a:t>An eligible graduate program must have a </a:t>
            </a:r>
            <a:r>
              <a:rPr lang="en-US" b="1" dirty="0">
                <a:solidFill>
                  <a:schemeClr val="tx1"/>
                </a:solidFill>
              </a:rPr>
              <a:t>significant research </a:t>
            </a:r>
            <a:r>
              <a:rPr lang="en-US" b="1" dirty="0" smtClean="0">
                <a:solidFill>
                  <a:schemeClr val="tx1"/>
                </a:solidFill>
              </a:rPr>
              <a:t>component: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original</a:t>
            </a:r>
            <a:r>
              <a:rPr lang="en-US" dirty="0">
                <a:solidFill>
                  <a:schemeClr val="tx1"/>
                </a:solidFill>
              </a:rPr>
              <a:t>, autonomous research that leads to the completion of a thesis, major research project, dissertation, scholarly publication, performance, recital and/or exhibit that is merit/expert-reviewed at the institutional level as a requirement for completion of the program.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Master’s </a:t>
            </a:r>
            <a:r>
              <a:rPr lang="en-US" dirty="0">
                <a:solidFill>
                  <a:schemeClr val="tx1"/>
                </a:solidFill>
              </a:rPr>
              <a:t>programs that are based only on course work are typically not eligible since they do not include a significant research component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Program of Study Eligibility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898648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aveform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Waveform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1277</TotalTime>
  <Words>1872</Words>
  <Application>Microsoft Office PowerPoint</Application>
  <PresentationFormat>On-screen Show (4:3)</PresentationFormat>
  <Paragraphs>242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43</vt:i4>
      </vt:variant>
    </vt:vector>
  </HeadingPairs>
  <TitlesOfParts>
    <vt:vector size="51" baseType="lpstr">
      <vt:lpstr>Arial</vt:lpstr>
      <vt:lpstr>Calibri</vt:lpstr>
      <vt:lpstr>Candara</vt:lpstr>
      <vt:lpstr>Symbol</vt:lpstr>
      <vt:lpstr>Office Theme</vt:lpstr>
      <vt:lpstr>Waveform</vt:lpstr>
      <vt:lpstr>3_Waveform</vt:lpstr>
      <vt:lpstr>1_Office Theme</vt:lpstr>
      <vt:lpstr>PowerPoint Presentation</vt:lpstr>
      <vt:lpstr>On One Condition</vt:lpstr>
      <vt:lpstr>Agenda</vt:lpstr>
      <vt:lpstr>Introduction</vt:lpstr>
      <vt:lpstr>PowerPoint Presentation</vt:lpstr>
      <vt:lpstr>PowerPoint Presentation</vt:lpstr>
      <vt:lpstr>Objective of the CGS</vt:lpstr>
      <vt:lpstr>Eligibilty</vt:lpstr>
      <vt:lpstr>Program of Study Eligibility </vt:lpstr>
      <vt:lpstr>Deadlines</vt:lpstr>
      <vt:lpstr>Selection Process</vt:lpstr>
      <vt:lpstr>Allocations - Nationally</vt:lpstr>
      <vt:lpstr>Allocations</vt:lpstr>
      <vt:lpstr>Non Traditional Programs of Study</vt:lpstr>
      <vt:lpstr>Field of Research and Subject Matter Eligibility</vt:lpstr>
      <vt:lpstr>Completing the Application</vt:lpstr>
      <vt:lpstr>Research Portal</vt:lpstr>
      <vt:lpstr>Proposed Host Institution  </vt:lpstr>
      <vt:lpstr>Summary of Proposal </vt:lpstr>
      <vt:lpstr>Outline of Proposed Research</vt:lpstr>
      <vt:lpstr>Outline of Proposed Research</vt:lpstr>
      <vt:lpstr>Outline of Proposed Research</vt:lpstr>
      <vt:lpstr>Outline of Proposed Research</vt:lpstr>
      <vt:lpstr>Presentation Standards</vt:lpstr>
      <vt:lpstr>For SSHRC only</vt:lpstr>
      <vt:lpstr>Transcripts</vt:lpstr>
      <vt:lpstr>Canadian Common CV</vt:lpstr>
      <vt:lpstr>Selection Criteria Keep in front of you when applying</vt:lpstr>
      <vt:lpstr>Academic Excellence - Indicators</vt:lpstr>
      <vt:lpstr>Research Potential - Indicators</vt:lpstr>
      <vt:lpstr>Personal Characteristics and Interpersonal Skills - Indicators</vt:lpstr>
      <vt:lpstr>Application</vt:lpstr>
      <vt:lpstr>Writing Your Proposal</vt:lpstr>
      <vt:lpstr>References - Assessments</vt:lpstr>
      <vt:lpstr>References - Assessments</vt:lpstr>
      <vt:lpstr>Agenda</vt:lpstr>
      <vt:lpstr>Perspective</vt:lpstr>
      <vt:lpstr>Kipling’s Six</vt:lpstr>
      <vt:lpstr>Source of Kipling’s Six “The Elephant’s Child”</vt:lpstr>
      <vt:lpstr>Kipling’s Six</vt:lpstr>
      <vt:lpstr>Keep in Mind</vt:lpstr>
      <vt:lpstr>Contact</vt:lpstr>
      <vt:lpstr>PowerPoint Presentation</vt:lpstr>
    </vt:vector>
  </TitlesOfParts>
  <Company>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Kelly Tracey</cp:lastModifiedBy>
  <cp:revision>96</cp:revision>
  <dcterms:created xsi:type="dcterms:W3CDTF">2010-10-01T22:17:29Z</dcterms:created>
  <dcterms:modified xsi:type="dcterms:W3CDTF">2018-09-26T16:58:18Z</dcterms:modified>
</cp:coreProperties>
</file>